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15" r:id="rId2"/>
    <p:sldId id="316" r:id="rId3"/>
    <p:sldId id="317" r:id="rId4"/>
    <p:sldId id="318" r:id="rId5"/>
    <p:sldId id="319" r:id="rId6"/>
    <p:sldId id="320" r:id="rId7"/>
    <p:sldId id="326" r:id="rId8"/>
    <p:sldId id="321" r:id="rId9"/>
    <p:sldId id="327" r:id="rId10"/>
    <p:sldId id="328" r:id="rId11"/>
    <p:sldId id="329" r:id="rId12"/>
    <p:sldId id="256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malekmd.ir/uploads/1763110736_8281_VID_20251114_122711_503.mp4" TargetMode="External"/><Relationship Id="rId2" Type="http://schemas.openxmlformats.org/officeDocument/2006/relationships/hyperlink" Target="https://drmalekmd.ir/uploads/1763110736_3891_VID_20251114_122711_847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84" y="202490"/>
            <a:ext cx="64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600" b="1"/>
            </a:pPr>
            <a:r>
              <a:rPr lang="en-US" dirty="0"/>
              <a:t>In God We Trust </a:t>
            </a:r>
          </a:p>
          <a:p>
            <a:pPr>
              <a:defRPr sz="3600" b="1"/>
            </a:pPr>
            <a:endParaRPr lang="en-US" dirty="0"/>
          </a:p>
          <a:p>
            <a:pPr>
              <a:defRPr sz="3600" b="1"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8A4A51-A902-DD9F-1A07-BBCB92EB151C}"/>
              </a:ext>
            </a:extLst>
          </p:cNvPr>
          <p:cNvSpPr txBox="1"/>
          <p:nvPr/>
        </p:nvSpPr>
        <p:spPr>
          <a:xfrm>
            <a:off x="589788" y="1890117"/>
            <a:ext cx="7964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 sz="2400"/>
            </a:pPr>
            <a:r>
              <a:rPr lang="en-US" dirty="0"/>
              <a:t>Neurosurgery Morning Report</a:t>
            </a:r>
          </a:p>
          <a:p>
            <a:pPr algn="ctr">
              <a:spcAft>
                <a:spcPts val="1200"/>
              </a:spcAft>
              <a:defRPr sz="2400"/>
            </a:pPr>
            <a:endParaRPr lang="en-US" dirty="0"/>
          </a:p>
          <a:p>
            <a:pPr algn="ctr">
              <a:spcAft>
                <a:spcPts val="1200"/>
              </a:spcAft>
              <a:defRPr sz="2400"/>
            </a:pPr>
            <a:r>
              <a:rPr lang="en-US" dirty="0"/>
              <a:t>Department Of Neurosurgery, ABZUMS, Iran</a:t>
            </a:r>
          </a:p>
          <a:p>
            <a:pPr algn="ctr">
              <a:spcAft>
                <a:spcPts val="1200"/>
              </a:spcAft>
              <a:defRPr sz="2400"/>
            </a:pPr>
            <a:endParaRPr lang="en-US" dirty="0"/>
          </a:p>
          <a:p>
            <a:pPr algn="ctr">
              <a:spcAft>
                <a:spcPts val="1200"/>
              </a:spcAft>
              <a:defRPr sz="2400"/>
            </a:pPr>
            <a:r>
              <a:rPr lang="en-US" dirty="0"/>
              <a:t>Professor: </a:t>
            </a:r>
            <a:r>
              <a:rPr lang="en-US" dirty="0" err="1"/>
              <a:t>Dr.Torabi</a:t>
            </a:r>
            <a:r>
              <a:rPr lang="en-US" dirty="0"/>
              <a:t> </a:t>
            </a:r>
          </a:p>
          <a:p>
            <a:pPr algn="ctr">
              <a:spcAft>
                <a:spcPts val="1200"/>
              </a:spcAft>
              <a:defRPr sz="2400"/>
            </a:pPr>
            <a:r>
              <a:rPr lang="en-US" dirty="0"/>
              <a:t>Presented : </a:t>
            </a:r>
            <a:r>
              <a:rPr lang="en-US" dirty="0" err="1" smtClean="0"/>
              <a:t>Dr.Malekzadeh</a:t>
            </a:r>
            <a:endParaRPr lang="en-US" dirty="0" smtClean="0"/>
          </a:p>
          <a:p>
            <a:pPr algn="ctr">
              <a:spcAft>
                <a:spcPts val="1200"/>
              </a:spcAft>
              <a:defRPr sz="2400"/>
            </a:pP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drmalekmd.ir/uploads/1763110736_3891_VID_20251114_122711_847.mp4</a:t>
            </a:r>
            <a:endParaRPr lang="en-US" sz="800" dirty="0" smtClean="0"/>
          </a:p>
          <a:p>
            <a:pPr algn="ctr">
              <a:spcAft>
                <a:spcPts val="1200"/>
              </a:spcAft>
              <a:defRPr sz="2400"/>
            </a:pPr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drmalekmd.ir/uploads/1763110736_8281_VID_20251114_122711_503.mp4</a:t>
            </a:r>
            <a:endParaRPr lang="en-US" sz="800" dirty="0" smtClean="0"/>
          </a:p>
          <a:p>
            <a:pPr algn="ctr">
              <a:spcAft>
                <a:spcPts val="1200"/>
              </a:spcAft>
              <a:defRPr sz="2400"/>
            </a:pPr>
            <a:r>
              <a:rPr lang="en-US" sz="800" dirty="0"/>
              <a:t>http://217.218.200.146:8083/study/study-viewer/1.3.12.2.1107.5.1.7.177041.30000025102307053828100000030?isPatientLoginHISLink=true</a:t>
            </a:r>
            <a:endParaRPr lang="en-US" sz="800" dirty="0"/>
          </a:p>
          <a:p>
            <a:pPr algn="ctr">
              <a:spcAft>
                <a:spcPts val="1200"/>
              </a:spcAft>
              <a:defRPr sz="2400"/>
            </a:pPr>
            <a:endParaRPr lang="en-US" sz="800" dirty="0" smtClean="0"/>
          </a:p>
          <a:p>
            <a:pPr algn="ctr">
              <a:spcAft>
                <a:spcPts val="1200"/>
              </a:spcAft>
              <a:defRPr sz="2400"/>
            </a:pPr>
            <a:r>
              <a:rPr lang="en-US" sz="800" dirty="0" smtClean="0"/>
              <a:t>2160255</a:t>
            </a:r>
            <a:endParaRPr lang="en-US" sz="800" dirty="0"/>
          </a:p>
          <a:p>
            <a:pPr algn="ctr">
              <a:spcAft>
                <a:spcPts val="1200"/>
              </a:spcAft>
              <a:defRPr sz="2400"/>
            </a:pPr>
            <a:endParaRPr lang="en-US" sz="800" dirty="0"/>
          </a:p>
          <a:p>
            <a:pPr algn="ctr">
              <a:spcAft>
                <a:spcPts val="1200"/>
              </a:spcAft>
              <a:defRPr sz="2400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049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575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 smtClean="0">
                <a:solidFill>
                  <a:srgbClr val="FFFF00"/>
                </a:solidFill>
              </a:rPr>
              <a:t>Physical Examination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200150"/>
            <a:ext cx="822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sz="2000" b="1" dirty="0"/>
              <a:t>Plantar Response:</a:t>
            </a:r>
            <a:r>
              <a:rPr lang="en-US" sz="2000" dirty="0"/>
              <a:t> Flexor on the left, Equivocal/Neutral on the right.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endParaRPr lang="en-US" sz="2000" b="1" dirty="0"/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Involuntary </a:t>
            </a:r>
            <a:r>
              <a:rPr lang="en-US" sz="2000" b="1" dirty="0"/>
              <a:t>Movements:</a:t>
            </a:r>
            <a:r>
              <a:rPr lang="en-US" sz="2000" dirty="0"/>
              <a:t> A subtle action tremor is noted in the right upper extremity.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endParaRPr lang="en-US" sz="2000" b="1" dirty="0"/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Sensory </a:t>
            </a:r>
            <a:r>
              <a:rPr lang="en-US" sz="2000" b="1" dirty="0"/>
              <a:t>System:</a:t>
            </a:r>
            <a:r>
              <a:rPr lang="en-US" sz="2000" dirty="0"/>
              <a:t> Decreased sensation to light touch and proprioception on the right side</a:t>
            </a:r>
            <a:r>
              <a:rPr lang="en-US" sz="2000" dirty="0" smtClean="0"/>
              <a:t>.</a:t>
            </a:r>
          </a:p>
          <a:p>
            <a:pPr>
              <a:spcAft>
                <a:spcPts val="1200"/>
              </a:spcAft>
              <a:defRPr sz="2400"/>
            </a:pPr>
            <a:endParaRPr lang="en-US" sz="2000" dirty="0"/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 </a:t>
            </a:r>
            <a:r>
              <a:rPr lang="en-US" sz="2000" b="1" dirty="0"/>
              <a:t>Cerebellar:</a:t>
            </a:r>
            <a:r>
              <a:rPr lang="en-US" sz="2000" dirty="0"/>
              <a:t> Finger-to-Nose is intact on the left. Right side is difficult to assess due to weakness and tremor</a:t>
            </a:r>
            <a:r>
              <a:rPr lang="en-US" sz="2000" dirty="0" smtClean="0"/>
              <a:t>.</a:t>
            </a:r>
          </a:p>
          <a:p>
            <a:pPr>
              <a:spcAft>
                <a:spcPts val="1200"/>
              </a:spcAft>
              <a:defRPr sz="2400"/>
            </a:pPr>
            <a:endParaRPr lang="en-US" sz="2000" dirty="0"/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 </a:t>
            </a:r>
            <a:r>
              <a:rPr lang="en-US" sz="2000" b="1" dirty="0"/>
              <a:t>Gait:</a:t>
            </a:r>
            <a:r>
              <a:rPr lang="en-US" sz="2000" dirty="0"/>
              <a:t> Mild right </a:t>
            </a:r>
            <a:r>
              <a:rPr lang="en-US" sz="2000" dirty="0" err="1"/>
              <a:t>hemiparetic</a:t>
            </a:r>
            <a:r>
              <a:rPr lang="en-US" sz="2000" dirty="0"/>
              <a:t> gait with circumduction of the right leg</a:t>
            </a:r>
          </a:p>
        </p:txBody>
      </p:sp>
    </p:spTree>
    <p:extLst>
      <p:ext uri="{BB962C8B-B14F-4D97-AF65-F5344CB8AC3E}">
        <p14:creationId xmlns:p14="http://schemas.microsoft.com/office/powerpoint/2010/main" val="279509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8575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>
                <a:solidFill>
                  <a:srgbClr val="FFFF00"/>
                </a:solidFill>
              </a:rPr>
              <a:t>Imaging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200150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sz="2000" b="1" dirty="0"/>
              <a:t>Non-Contrast Head CT</a:t>
            </a:r>
            <a:r>
              <a:rPr lang="en-US" sz="2000" b="1" dirty="0" smtClean="0"/>
              <a:t>: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Revealed </a:t>
            </a:r>
            <a:r>
              <a:rPr lang="en-US" sz="2000" b="1" dirty="0"/>
              <a:t>a well-circumscribed, </a:t>
            </a:r>
            <a:r>
              <a:rPr lang="en-US" sz="2000" b="1" dirty="0" err="1"/>
              <a:t>hyperdense</a:t>
            </a:r>
            <a:r>
              <a:rPr lang="en-US" sz="2000" b="1" dirty="0"/>
              <a:t>, and heterogeneous mass in the high left parasagittal parietal lobe</a:t>
            </a:r>
            <a:r>
              <a:rPr lang="en-US" sz="2000" b="1" dirty="0" smtClean="0"/>
              <a:t>.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Significant </a:t>
            </a:r>
            <a:r>
              <a:rPr lang="en-US" sz="2000" b="1" dirty="0"/>
              <a:t>surrounding </a:t>
            </a:r>
            <a:r>
              <a:rPr lang="en-US" sz="2000" b="1" dirty="0" err="1"/>
              <a:t>vasogenic</a:t>
            </a:r>
            <a:r>
              <a:rPr lang="en-US" sz="2000" b="1" dirty="0"/>
              <a:t> edema with associated mass effect on the adjacent brain parenchyma.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784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Parasagittal-Meningioma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arasagittal-Meningioma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arasagittal-Meningioma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arasagittal-Meningioma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arasagittal-Meningioma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arasagittal-Meningioma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arasagittal-Meningioma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arasagittal-Meningioma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/>
              <a:t>Chief Complaint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12750" y="2341880"/>
            <a:ext cx="8229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 sz="2400"/>
            </a:pPr>
            <a:r>
              <a:rPr lang="en-US" dirty="0" smtClean="0"/>
              <a:t>69 </a:t>
            </a:r>
            <a:r>
              <a:rPr lang="en-US" dirty="0"/>
              <a:t>Years Old </a:t>
            </a:r>
            <a:r>
              <a:rPr lang="en-US" dirty="0" smtClean="0"/>
              <a:t>Female</a:t>
            </a:r>
            <a:endParaRPr lang="en-US" dirty="0"/>
          </a:p>
          <a:p>
            <a:pPr algn="ctr">
              <a:spcAft>
                <a:spcPts val="1200"/>
              </a:spcAft>
              <a:defRPr sz="2400"/>
            </a:pPr>
            <a:endParaRPr lang="en-US" dirty="0"/>
          </a:p>
          <a:p>
            <a:pPr algn="ctr">
              <a:spcAft>
                <a:spcPts val="1200"/>
              </a:spcAft>
              <a:defRPr sz="2400"/>
            </a:pPr>
            <a:r>
              <a:rPr lang="en-US" dirty="0">
                <a:solidFill>
                  <a:srgbClr val="FFFF00"/>
                </a:solidFill>
              </a:rPr>
              <a:t>Sudden onset of weakness in my right arm and leg this morning..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1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arasagittal-Meningioma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arasagittal-Meningioma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arasagittal-Meningioma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arasagittal-Meningioma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arasagittal-Meningioma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arasagittal-Meningioma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arasagittal-Meningioma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arasagittal-Meningioma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arasagittal-Meningioma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arasagittal-Meningioma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5824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dirty="0">
                <a:solidFill>
                  <a:srgbClr val="FFC000"/>
                </a:solidFill>
              </a:rPr>
              <a:t>History of Present Illness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512" y="1318022"/>
            <a:ext cx="8229600" cy="4665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Patient is </a:t>
            </a:r>
            <a:r>
              <a:rPr lang="en-US" sz="2000" dirty="0"/>
              <a:t>a 69-year-old, right-handed female with a past medical history of hypertension, who presented to the emergency department with the </a:t>
            </a:r>
            <a:r>
              <a:rPr lang="en-US" sz="2000" dirty="0">
                <a:solidFill>
                  <a:srgbClr val="FFFF00"/>
                </a:solidFill>
              </a:rPr>
              <a:t>acute onset of right-sided hemiparesis upon waking this morning</a:t>
            </a:r>
            <a:r>
              <a:rPr lang="en-US" sz="2000" dirty="0"/>
              <a:t>. She reports significant difficulty with grasping objects with her right hand and ambulating due to leg </a:t>
            </a:r>
            <a:r>
              <a:rPr lang="en-US" sz="2000" dirty="0" err="1" smtClean="0"/>
              <a:t>weakness.Upon</a:t>
            </a:r>
            <a:r>
              <a:rPr lang="en-US" sz="2000" dirty="0" smtClean="0"/>
              <a:t> </a:t>
            </a:r>
            <a:r>
              <a:rPr lang="en-US" sz="2000" dirty="0"/>
              <a:t>further questioning, the patient reports intermittent, dull </a:t>
            </a:r>
            <a:r>
              <a:rPr lang="en-US" sz="2000" dirty="0">
                <a:solidFill>
                  <a:srgbClr val="FFFF00"/>
                </a:solidFill>
              </a:rPr>
              <a:t>headaches</a:t>
            </a:r>
            <a:r>
              <a:rPr lang="en-US" sz="2000" dirty="0"/>
              <a:t> localized to the left parietal region for the past 3-4 months. The headaches were typically worse in the </a:t>
            </a:r>
            <a:r>
              <a:rPr lang="en-US" sz="2000" dirty="0" err="1"/>
              <a:t>mornings.Her</a:t>
            </a:r>
            <a:r>
              <a:rPr lang="en-US" sz="2000" dirty="0"/>
              <a:t> family also reports observing brief, “</a:t>
            </a:r>
            <a:r>
              <a:rPr lang="en-US" sz="2000" dirty="0">
                <a:solidFill>
                  <a:srgbClr val="FFFF00"/>
                </a:solidFill>
              </a:rPr>
              <a:t>jerking</a:t>
            </a:r>
            <a:r>
              <a:rPr lang="en-US" sz="2000" dirty="0"/>
              <a:t>” movements in her right hand over the last few weeks, which they had </a:t>
            </a:r>
            <a:r>
              <a:rPr lang="en-US" sz="2000" dirty="0" err="1"/>
              <a:t>dismissed.She</a:t>
            </a:r>
            <a:r>
              <a:rPr lang="en-US" sz="2000" dirty="0"/>
              <a:t> denies any history of generalized seizures, syncope, speech difficulties (aphasia), visual changes, fever, chills, or recent head trauma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839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arasagittal-Meningioma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arasagittal-Meningioma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arasagittal-Meningioma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arasagittal-Meningioma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arasagittal-Meningioma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arasagittal-Meningioma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arasagittal-Meningioma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arasagittal-Meningioma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arasagittal-Meningioma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arasagittal-Meningioma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>
                <a:solidFill>
                  <a:srgbClr val="FFC000"/>
                </a:solidFill>
              </a:rPr>
              <a:t>Past Medical &amp; Surgical History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50" y="1371600"/>
            <a:ext cx="82296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PMH: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>
                <a:solidFill>
                  <a:srgbClr val="FFFF00"/>
                </a:solidFill>
              </a:rPr>
              <a:t>HTN </a:t>
            </a:r>
            <a:r>
              <a:rPr lang="en-US" dirty="0">
                <a:solidFill>
                  <a:srgbClr val="FFFF00"/>
                </a:solidFill>
              </a:rPr>
              <a:t>- diagnosed 10 </a:t>
            </a:r>
            <a:r>
              <a:rPr lang="en-US" dirty="0" smtClean="0">
                <a:solidFill>
                  <a:srgbClr val="FFFF00"/>
                </a:solidFill>
              </a:rPr>
              <a:t>years ago.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>
                <a:solidFill>
                  <a:srgbClr val="FFFF00"/>
                </a:solidFill>
              </a:rPr>
              <a:t>Hyperlipidemia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HLD)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No </a:t>
            </a:r>
            <a:r>
              <a:rPr lang="en-US" dirty="0"/>
              <a:t>history of diabetes, coronary artery disease, or </a:t>
            </a:r>
            <a:r>
              <a:rPr lang="en-US" dirty="0" smtClean="0"/>
              <a:t>cancer</a:t>
            </a:r>
          </a:p>
          <a:p>
            <a:pPr>
              <a:spcAft>
                <a:spcPts val="1200"/>
              </a:spcAft>
              <a:defRPr sz="2400"/>
            </a:pPr>
            <a:endParaRPr lang="en-US" dirty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Past </a:t>
            </a:r>
            <a:r>
              <a:rPr lang="en-US" dirty="0"/>
              <a:t>Surgical </a:t>
            </a:r>
            <a:r>
              <a:rPr lang="en-US" dirty="0" smtClean="0"/>
              <a:t>History: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>
                <a:solidFill>
                  <a:srgbClr val="FFFF00"/>
                </a:solidFill>
              </a:rPr>
              <a:t>Cesarean </a:t>
            </a:r>
            <a:r>
              <a:rPr lang="en-US" dirty="0">
                <a:solidFill>
                  <a:srgbClr val="FFFF00"/>
                </a:solidFill>
              </a:rPr>
              <a:t>section (approx. 35 years ago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No </a:t>
            </a:r>
            <a:r>
              <a:rPr lang="en-US" dirty="0"/>
              <a:t>other surgeries reported.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9821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arasagittal-Meningioma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arasagittal-Meningioma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arasagittal-Meningioma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arasagittal-Meningioma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13167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arasagittal-Meningioma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arasagittal-Meningioma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arasagittal-Meningioma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arasagittal-Meningioma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arasagittal-Meningioma-4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arasagittal-Meningioma-4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>
                <a:solidFill>
                  <a:srgbClr val="FFC000"/>
                </a:solidFill>
              </a:rPr>
              <a:t>Medications &amp; Allergies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1295400"/>
            <a:ext cx="8229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sz="2000" dirty="0"/>
              <a:t>Medications</a:t>
            </a:r>
            <a:r>
              <a:rPr lang="en-US" sz="2000" dirty="0" smtClean="0"/>
              <a:t>: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>
                <a:solidFill>
                  <a:srgbClr val="FFFF00"/>
                </a:solidFill>
              </a:rPr>
              <a:t>Losartan </a:t>
            </a:r>
            <a:r>
              <a:rPr lang="en-US" sz="2000" dirty="0">
                <a:solidFill>
                  <a:srgbClr val="FFFF00"/>
                </a:solidFill>
              </a:rPr>
              <a:t>25 mg </a:t>
            </a:r>
            <a:r>
              <a:rPr lang="en-US" sz="2000" dirty="0" smtClean="0">
                <a:solidFill>
                  <a:srgbClr val="FFFF00"/>
                </a:solidFill>
              </a:rPr>
              <a:t>daily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>
                <a:solidFill>
                  <a:srgbClr val="FFFF00"/>
                </a:solidFill>
              </a:rPr>
              <a:t>Atorvastatin </a:t>
            </a:r>
            <a:r>
              <a:rPr lang="en-US" sz="2000" dirty="0">
                <a:solidFill>
                  <a:srgbClr val="FFFF00"/>
                </a:solidFill>
              </a:rPr>
              <a:t>20 mg </a:t>
            </a:r>
            <a:r>
              <a:rPr lang="en-US" sz="2000" dirty="0" smtClean="0">
                <a:solidFill>
                  <a:srgbClr val="FFFF00"/>
                </a:solidFill>
              </a:rPr>
              <a:t>daily</a:t>
            </a:r>
          </a:p>
          <a:p>
            <a:pPr>
              <a:spcAft>
                <a:spcPts val="1200"/>
              </a:spcAft>
              <a:defRPr sz="2400"/>
            </a:pPr>
            <a:endParaRPr lang="en-US" sz="2000" dirty="0"/>
          </a:p>
          <a:p>
            <a:pPr>
              <a:spcAft>
                <a:spcPts val="1200"/>
              </a:spcAft>
              <a:defRPr sz="2400"/>
            </a:pPr>
            <a:r>
              <a:rPr lang="en-US" sz="2000" dirty="0" err="1" smtClean="0"/>
              <a:t>Allergies:No</a:t>
            </a:r>
            <a:r>
              <a:rPr lang="en-US" sz="2000" dirty="0" smtClean="0"/>
              <a:t> </a:t>
            </a:r>
            <a:r>
              <a:rPr lang="en-US" sz="2000" dirty="0"/>
              <a:t>Known Drug Allergies (NKDA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8280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arasagittal-Meningioma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arasagittal-Meningioma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arasagittal-Meningioma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arasagittal-Meningioma-4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arasagittal-Meningioma-5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arasagittal-Meningioma-5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Family &amp; Social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b="1" dirty="0"/>
              <a:t>Social History</a:t>
            </a:r>
            <a:r>
              <a:rPr lang="en-US" b="1" dirty="0" smtClean="0"/>
              <a:t>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Housewife</a:t>
            </a:r>
            <a:r>
              <a:rPr lang="en-US" dirty="0"/>
              <a:t>. Denies tobacco, alcohol, or illicit drug use. </a:t>
            </a: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endParaRPr lang="en-US" b="1" dirty="0"/>
          </a:p>
          <a:p>
            <a:pPr>
              <a:spcAft>
                <a:spcPts val="1200"/>
              </a:spcAft>
              <a:defRPr sz="2400"/>
            </a:pPr>
            <a:endParaRPr lang="en-US" b="1" dirty="0" smtClean="0"/>
          </a:p>
          <a:p>
            <a:pPr>
              <a:spcAft>
                <a:spcPts val="1200"/>
              </a:spcAft>
              <a:defRPr sz="2400"/>
            </a:pPr>
            <a:r>
              <a:rPr lang="en-US" b="1" dirty="0" smtClean="0"/>
              <a:t>Family </a:t>
            </a:r>
            <a:r>
              <a:rPr lang="en-US" b="1" dirty="0"/>
              <a:t>History</a:t>
            </a:r>
            <a:r>
              <a:rPr lang="en-US" b="1" dirty="0" smtClean="0"/>
              <a:t>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No </a:t>
            </a:r>
            <a:r>
              <a:rPr lang="en-US" dirty="0"/>
              <a:t>family history of brain tumors, neurological disorders, or relevant cancers.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6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/>
              <a:t>Review of Systems (ROS)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dirty="0">
                <a:solidFill>
                  <a:srgbClr val="FFFF00"/>
                </a:solidFill>
              </a:rPr>
              <a:t>Neurological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Positive </a:t>
            </a:r>
            <a:r>
              <a:rPr lang="en-US" dirty="0"/>
              <a:t>for headache and right-sided weakness. </a:t>
            </a: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Negative </a:t>
            </a:r>
            <a:r>
              <a:rPr lang="en-US" dirty="0"/>
              <a:t>for syncope, dizziness, dysphagia, or diplopia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defRPr sz="2400"/>
            </a:pPr>
            <a:endParaRPr lang="en-US" dirty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>
                <a:solidFill>
                  <a:srgbClr val="FFFF00"/>
                </a:solidFill>
              </a:rPr>
              <a:t>Constitutional: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Negative </a:t>
            </a:r>
            <a:r>
              <a:rPr lang="en-US" dirty="0"/>
              <a:t>for fever, chills, or unintentional weight loss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defRPr sz="2400"/>
            </a:pP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endParaRPr lang="en-US" dirty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>
                <a:solidFill>
                  <a:srgbClr val="FFFF00"/>
                </a:solidFill>
              </a:rPr>
              <a:t>All </a:t>
            </a:r>
            <a:r>
              <a:rPr lang="en-US" dirty="0">
                <a:solidFill>
                  <a:srgbClr val="FFFF00"/>
                </a:solidFill>
              </a:rPr>
              <a:t>other systems </a:t>
            </a:r>
            <a:r>
              <a:rPr lang="en-US" dirty="0"/>
              <a:t>reviewed and are negative.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17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dirty="0">
                <a:solidFill>
                  <a:srgbClr val="FFFF00"/>
                </a:solidFill>
              </a:rPr>
              <a:t>Vitals on </a:t>
            </a:r>
            <a:r>
              <a:rPr dirty="0" smtClean="0">
                <a:solidFill>
                  <a:srgbClr val="FFFF00"/>
                </a:solidFill>
              </a:rPr>
              <a:t>Admission</a:t>
            </a:r>
            <a:r>
              <a:rPr lang="en-US" dirty="0" smtClean="0">
                <a:solidFill>
                  <a:srgbClr val="FFFF00"/>
                </a:solidFill>
              </a:rPr>
              <a:t>  &amp; GA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371600"/>
            <a:ext cx="82296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 </a:t>
            </a:r>
            <a:r>
              <a:rPr lang="en-US" dirty="0"/>
              <a:t>BP: 145/85 </a:t>
            </a:r>
            <a:r>
              <a:rPr lang="en-US" dirty="0" smtClean="0"/>
              <a:t>mmHg</a:t>
            </a:r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 </a:t>
            </a:r>
            <a:r>
              <a:rPr lang="en-US" dirty="0"/>
              <a:t>HR: 78 </a:t>
            </a:r>
            <a:r>
              <a:rPr lang="en-US" dirty="0" err="1" smtClean="0"/>
              <a:t>bpm</a:t>
            </a: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 RR</a:t>
            </a:r>
            <a:r>
              <a:rPr lang="en-US" dirty="0"/>
              <a:t>: 16/min </a:t>
            </a: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Temp</a:t>
            </a:r>
            <a:r>
              <a:rPr lang="en-US" dirty="0"/>
              <a:t>: 37.1°C </a:t>
            </a:r>
            <a:endParaRPr lang="en-US" dirty="0" smtClean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SpO2</a:t>
            </a:r>
            <a:r>
              <a:rPr lang="en-US" dirty="0"/>
              <a:t>: 97% on </a:t>
            </a:r>
            <a:r>
              <a:rPr lang="en-US" dirty="0" smtClean="0"/>
              <a:t>RA</a:t>
            </a:r>
          </a:p>
          <a:p>
            <a:pPr>
              <a:spcAft>
                <a:spcPts val="1200"/>
              </a:spcAft>
              <a:defRPr sz="2400"/>
            </a:pPr>
            <a:endParaRPr lang="en-US" dirty="0"/>
          </a:p>
          <a:p>
            <a:pPr>
              <a:spcAft>
                <a:spcPts val="1200"/>
              </a:spcAft>
              <a:defRPr sz="2400"/>
            </a:pPr>
            <a:r>
              <a:rPr lang="en-US" dirty="0" smtClean="0"/>
              <a:t>Alert </a:t>
            </a:r>
            <a:r>
              <a:rPr lang="en-US" dirty="0"/>
              <a:t>and oriented x3, in no acute distress. </a:t>
            </a:r>
            <a:r>
              <a:rPr lang="en-US" dirty="0" smtClean="0"/>
              <a:t>/ Lying Still In Bed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61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rPr lang="en-US" dirty="0" smtClean="0">
                <a:solidFill>
                  <a:srgbClr val="FFFF00"/>
                </a:solidFill>
              </a:rPr>
              <a:t>Physical Examination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37595"/>
            <a:ext cx="8229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400"/>
            </a:pPr>
            <a:r>
              <a:rPr lang="en-US" sz="2000" dirty="0"/>
              <a:t>HEENT: </a:t>
            </a:r>
            <a:r>
              <a:rPr lang="en-US" sz="2000" dirty="0" err="1"/>
              <a:t>Normocephalic</a:t>
            </a:r>
            <a:r>
              <a:rPr lang="en-US" sz="2000" dirty="0"/>
              <a:t>, </a:t>
            </a:r>
            <a:r>
              <a:rPr lang="en-US" sz="2000" dirty="0" err="1" smtClean="0"/>
              <a:t>atraumatic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b="1" dirty="0"/>
              <a:t>Mental Status:</a:t>
            </a:r>
            <a:r>
              <a:rPr lang="en-US" sz="2000" dirty="0"/>
              <a:t> GCS 15/15 (E4V5M6</a:t>
            </a:r>
            <a:r>
              <a:rPr lang="en-US" sz="2000" dirty="0" smtClean="0"/>
              <a:t>).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 </a:t>
            </a:r>
            <a:r>
              <a:rPr lang="en-US" sz="2000" dirty="0"/>
              <a:t>Alert, oriented, follows commands.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Cranial </a:t>
            </a:r>
            <a:r>
              <a:rPr lang="en-US" sz="2000" b="1" dirty="0"/>
              <a:t>Nerves:</a:t>
            </a:r>
            <a:r>
              <a:rPr lang="en-US" sz="2000" dirty="0"/>
              <a:t> II-XII are grossly intact.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Pupils </a:t>
            </a:r>
            <a:r>
              <a:rPr lang="en-US" sz="2000" dirty="0"/>
              <a:t>are 3mm, equal, round, and reactive to light (PERRL).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Visual </a:t>
            </a:r>
            <a:r>
              <a:rPr lang="en-US" sz="2000" dirty="0"/>
              <a:t>fields are full to confrontation.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Motor </a:t>
            </a:r>
            <a:r>
              <a:rPr lang="en-US" sz="2000" b="1" dirty="0"/>
              <a:t>System:</a:t>
            </a:r>
            <a:r>
              <a:rPr lang="en-US" sz="2000" dirty="0"/>
              <a:t> </a:t>
            </a:r>
            <a:r>
              <a:rPr lang="en-US" sz="2000" b="1" dirty="0"/>
              <a:t>Strength:</a:t>
            </a:r>
            <a:r>
              <a:rPr lang="en-US" sz="2000" dirty="0"/>
              <a:t> </a:t>
            </a:r>
            <a:r>
              <a:rPr lang="en-US" sz="2000" dirty="0" smtClean="0"/>
              <a:t>Left </a:t>
            </a:r>
            <a:r>
              <a:rPr lang="en-US" sz="2000" dirty="0"/>
              <a:t>Upper/Lower Extremity: 5/5 </a:t>
            </a:r>
            <a:endParaRPr lang="en-US" sz="2000" dirty="0" smtClean="0"/>
          </a:p>
          <a:p>
            <a:pPr>
              <a:spcAft>
                <a:spcPts val="1200"/>
              </a:spcAft>
              <a:defRPr sz="2400"/>
            </a:pPr>
            <a:r>
              <a:rPr lang="en-US" sz="2000" dirty="0" smtClean="0"/>
              <a:t>Right </a:t>
            </a:r>
            <a:r>
              <a:rPr lang="en-US" sz="2000" dirty="0"/>
              <a:t>Upper/Lower Extremity: 4/5 </a:t>
            </a:r>
            <a:r>
              <a:rPr lang="en-US" sz="2000" dirty="0" smtClean="0"/>
              <a:t> | </a:t>
            </a:r>
            <a:r>
              <a:rPr lang="en-US" sz="2000" b="1" dirty="0" smtClean="0"/>
              <a:t>Tone</a:t>
            </a:r>
            <a:r>
              <a:rPr lang="en-US" sz="2000" b="1" dirty="0"/>
              <a:t>:</a:t>
            </a:r>
            <a:r>
              <a:rPr lang="en-US" sz="2000" dirty="0"/>
              <a:t> Normal throughout. </a:t>
            </a:r>
            <a:r>
              <a:rPr lang="en-US" sz="2000" dirty="0" smtClean="0"/>
              <a:t> | </a:t>
            </a:r>
          </a:p>
          <a:p>
            <a:pPr>
              <a:spcAft>
                <a:spcPts val="1200"/>
              </a:spcAft>
              <a:defRPr sz="2400"/>
            </a:pPr>
            <a:r>
              <a:rPr lang="en-US" sz="2000" b="1" dirty="0" smtClean="0"/>
              <a:t>Reflexes</a:t>
            </a:r>
            <a:r>
              <a:rPr lang="en-US" sz="2000" b="1" dirty="0"/>
              <a:t>:</a:t>
            </a:r>
            <a:r>
              <a:rPr lang="en-US" sz="2000" dirty="0"/>
              <a:t> 2+ and symmetric throughout.</a:t>
            </a:r>
          </a:p>
        </p:txBody>
      </p:sp>
    </p:spTree>
    <p:extLst>
      <p:ext uri="{BB962C8B-B14F-4D97-AF65-F5344CB8AC3E}">
        <p14:creationId xmlns:p14="http://schemas.microsoft.com/office/powerpoint/2010/main" val="3057505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46</TotalTime>
  <Words>574</Words>
  <Application>Microsoft Office PowerPoint</Application>
  <PresentationFormat>On-screen Show (4:3)</PresentationFormat>
  <Paragraphs>85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</dc:creator>
  <dc:description>generated using python-pptx</dc:description>
  <cp:lastModifiedBy>Class</cp:lastModifiedBy>
  <cp:revision>8</cp:revision>
  <dcterms:created xsi:type="dcterms:W3CDTF">2013-01-27T09:14:16Z</dcterms:created>
  <dcterms:modified xsi:type="dcterms:W3CDTF">2025-11-14T09:07:29Z</dcterms:modified>
</cp:coreProperties>
</file>