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9" r:id="rId2"/>
    <p:sldId id="261" r:id="rId3"/>
    <p:sldId id="266" r:id="rId4"/>
    <p:sldId id="288" r:id="rId5"/>
    <p:sldId id="267" r:id="rId6"/>
    <p:sldId id="307" r:id="rId7"/>
    <p:sldId id="290" r:id="rId8"/>
    <p:sldId id="268" r:id="rId9"/>
    <p:sldId id="262" r:id="rId10"/>
    <p:sldId id="269" r:id="rId11"/>
    <p:sldId id="260" r:id="rId12"/>
    <p:sldId id="298" r:id="rId13"/>
    <p:sldId id="270" r:id="rId14"/>
    <p:sldId id="292" r:id="rId15"/>
    <p:sldId id="263" r:id="rId16"/>
    <p:sldId id="271" r:id="rId17"/>
    <p:sldId id="294" r:id="rId18"/>
    <p:sldId id="295" r:id="rId19"/>
    <p:sldId id="299" r:id="rId20"/>
    <p:sldId id="272" r:id="rId21"/>
    <p:sldId id="296" r:id="rId22"/>
    <p:sldId id="297" r:id="rId23"/>
    <p:sldId id="273" r:id="rId24"/>
    <p:sldId id="274" r:id="rId25"/>
    <p:sldId id="275" r:id="rId26"/>
    <p:sldId id="300" r:id="rId27"/>
    <p:sldId id="276" r:id="rId28"/>
    <p:sldId id="277" r:id="rId29"/>
    <p:sldId id="278" r:id="rId30"/>
    <p:sldId id="279" r:id="rId31"/>
    <p:sldId id="280" r:id="rId32"/>
    <p:sldId id="281" r:id="rId33"/>
    <p:sldId id="302" r:id="rId34"/>
    <p:sldId id="303" r:id="rId35"/>
    <p:sldId id="304" r:id="rId36"/>
    <p:sldId id="305" r:id="rId37"/>
    <p:sldId id="282" r:id="rId38"/>
    <p:sldId id="283" r:id="rId39"/>
    <p:sldId id="301" r:id="rId40"/>
    <p:sldId id="284" r:id="rId41"/>
    <p:sldId id="286" r:id="rId42"/>
    <p:sldId id="306" r:id="rId43"/>
    <p:sldId id="285" r:id="rId44"/>
    <p:sldId id="287"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mil Maniar" initials="HM" lastIdx="1" clrIdx="0">
    <p:extLst>
      <p:ext uri="{19B8F6BF-5375-455C-9EA6-DF929625EA0E}">
        <p15:presenceInfo xmlns:p15="http://schemas.microsoft.com/office/powerpoint/2012/main" userId="a7aef157c2f6cd1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68875" autoAdjust="0"/>
  </p:normalViewPr>
  <p:slideViewPr>
    <p:cSldViewPr snapToGrid="0">
      <p:cViewPr varScale="1">
        <p:scale>
          <a:sx n="73" d="100"/>
          <a:sy n="73" d="100"/>
        </p:scale>
        <p:origin x="921" y="27"/>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2727" y="4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ECB481-C9B1-4D75-B0EF-4050808AB938}" type="doc">
      <dgm:prSet loTypeId="urn:microsoft.com/office/officeart/2005/8/layout/vProcess5" loCatId="process" qsTypeId="urn:microsoft.com/office/officeart/2005/8/quickstyle/simple1" qsCatId="simple" csTypeId="urn:microsoft.com/office/officeart/2005/8/colors/accent1_5" csCatId="accent1" phldr="1"/>
      <dgm:spPr/>
      <dgm:t>
        <a:bodyPr/>
        <a:lstStyle/>
        <a:p>
          <a:endParaRPr lang="en-US"/>
        </a:p>
      </dgm:t>
    </dgm:pt>
    <dgm:pt modelId="{D87B9ED3-7614-4BDC-817C-E65FE805B785}">
      <dgm:prSet phldrT="[Text]"/>
      <dgm:spPr/>
      <dgm:t>
        <a:bodyPr/>
        <a:lstStyle/>
        <a:p>
          <a:r>
            <a:rPr lang="en-US" dirty="0"/>
            <a:t>Determine if Spinal shock +/-</a:t>
          </a:r>
        </a:p>
      </dgm:t>
    </dgm:pt>
    <dgm:pt modelId="{6E1C7C59-406B-47DD-BEFC-BECF8EBD2169}" type="parTrans" cxnId="{4832C10A-C51D-4F3C-A445-48357B32E3B0}">
      <dgm:prSet/>
      <dgm:spPr/>
      <dgm:t>
        <a:bodyPr/>
        <a:lstStyle/>
        <a:p>
          <a:endParaRPr lang="en-US"/>
        </a:p>
      </dgm:t>
    </dgm:pt>
    <dgm:pt modelId="{778A5742-E127-45E9-971B-7E06F2D9B303}" type="sibTrans" cxnId="{4832C10A-C51D-4F3C-A445-48357B32E3B0}">
      <dgm:prSet/>
      <dgm:spPr/>
      <dgm:t>
        <a:bodyPr/>
        <a:lstStyle/>
        <a:p>
          <a:endParaRPr lang="en-US"/>
        </a:p>
      </dgm:t>
    </dgm:pt>
    <dgm:pt modelId="{C6DE2D89-C1DF-4C62-A605-589F628302C0}">
      <dgm:prSet phldrT="[Text]"/>
      <dgm:spPr/>
      <dgm:t>
        <a:bodyPr/>
        <a:lstStyle/>
        <a:p>
          <a:r>
            <a:rPr lang="en-US" dirty="0"/>
            <a:t>Define the neurologic and motor level</a:t>
          </a:r>
        </a:p>
      </dgm:t>
    </dgm:pt>
    <dgm:pt modelId="{7E2E67A4-605B-4302-A81E-254AE9BFC3FB}" type="parTrans" cxnId="{973CB445-F034-4984-90A0-2083C32B1F1F}">
      <dgm:prSet/>
      <dgm:spPr/>
      <dgm:t>
        <a:bodyPr/>
        <a:lstStyle/>
        <a:p>
          <a:endParaRPr lang="en-US"/>
        </a:p>
      </dgm:t>
    </dgm:pt>
    <dgm:pt modelId="{2BC0E370-E0E6-440D-A589-B2DF1B3686C9}" type="sibTrans" cxnId="{973CB445-F034-4984-90A0-2083C32B1F1F}">
      <dgm:prSet/>
      <dgm:spPr/>
      <dgm:t>
        <a:bodyPr/>
        <a:lstStyle/>
        <a:p>
          <a:endParaRPr lang="en-US"/>
        </a:p>
      </dgm:t>
    </dgm:pt>
    <dgm:pt modelId="{9BCD9FD6-F3FF-489F-97D7-DB816FDB58C2}">
      <dgm:prSet phldrT="[Text]"/>
      <dgm:spPr/>
      <dgm:t>
        <a:bodyPr/>
        <a:lstStyle/>
        <a:p>
          <a:r>
            <a:rPr lang="en-US" dirty="0"/>
            <a:t>Differentiate between complete and incomplete spinal cord injury</a:t>
          </a:r>
        </a:p>
      </dgm:t>
    </dgm:pt>
    <dgm:pt modelId="{79D6761F-5EA8-4848-B754-0E385E1DD710}" type="parTrans" cxnId="{A5AD26A4-D6C3-4D13-8DC0-AA80767B86F5}">
      <dgm:prSet/>
      <dgm:spPr/>
      <dgm:t>
        <a:bodyPr/>
        <a:lstStyle/>
        <a:p>
          <a:endParaRPr lang="en-US"/>
        </a:p>
      </dgm:t>
    </dgm:pt>
    <dgm:pt modelId="{7F16026F-FEC0-4364-AAAD-99B97917F3CF}" type="sibTrans" cxnId="{A5AD26A4-D6C3-4D13-8DC0-AA80767B86F5}">
      <dgm:prSet/>
      <dgm:spPr/>
      <dgm:t>
        <a:bodyPr/>
        <a:lstStyle/>
        <a:p>
          <a:endParaRPr lang="en-US"/>
        </a:p>
      </dgm:t>
    </dgm:pt>
    <dgm:pt modelId="{7C9412FD-5EE0-4FE3-8343-57C35235E931}">
      <dgm:prSet/>
      <dgm:spPr/>
      <dgm:t>
        <a:bodyPr/>
        <a:lstStyle/>
        <a:p>
          <a:r>
            <a:rPr lang="en-US" dirty="0"/>
            <a:t>Grade as per ASIA Impairment scale</a:t>
          </a:r>
        </a:p>
      </dgm:t>
    </dgm:pt>
    <dgm:pt modelId="{39CA3F7A-B1F5-40EB-9750-8DCC961DDB64}" type="parTrans" cxnId="{37A9D206-868C-4760-A669-E90A90A3F9F9}">
      <dgm:prSet/>
      <dgm:spPr/>
      <dgm:t>
        <a:bodyPr/>
        <a:lstStyle/>
        <a:p>
          <a:endParaRPr lang="en-US"/>
        </a:p>
      </dgm:t>
    </dgm:pt>
    <dgm:pt modelId="{6168F238-E996-4686-8DA3-2E2AFB9745BA}" type="sibTrans" cxnId="{37A9D206-868C-4760-A669-E90A90A3F9F9}">
      <dgm:prSet/>
      <dgm:spPr/>
      <dgm:t>
        <a:bodyPr/>
        <a:lstStyle/>
        <a:p>
          <a:endParaRPr lang="en-US"/>
        </a:p>
      </dgm:t>
    </dgm:pt>
    <dgm:pt modelId="{33CCFC37-B887-4A95-B095-DA45F3B8A490}" type="pres">
      <dgm:prSet presAssocID="{23ECB481-C9B1-4D75-B0EF-4050808AB938}" presName="outerComposite" presStyleCnt="0">
        <dgm:presLayoutVars>
          <dgm:chMax val="5"/>
          <dgm:dir/>
          <dgm:resizeHandles val="exact"/>
        </dgm:presLayoutVars>
      </dgm:prSet>
      <dgm:spPr/>
    </dgm:pt>
    <dgm:pt modelId="{B73B47C3-89D4-450C-9F9A-03650451FC35}" type="pres">
      <dgm:prSet presAssocID="{23ECB481-C9B1-4D75-B0EF-4050808AB938}" presName="dummyMaxCanvas" presStyleCnt="0">
        <dgm:presLayoutVars/>
      </dgm:prSet>
      <dgm:spPr/>
    </dgm:pt>
    <dgm:pt modelId="{CA987C7C-D507-4EB4-A7B4-97EA1D331E0B}" type="pres">
      <dgm:prSet presAssocID="{23ECB481-C9B1-4D75-B0EF-4050808AB938}" presName="FourNodes_1" presStyleLbl="node1" presStyleIdx="0" presStyleCnt="4">
        <dgm:presLayoutVars>
          <dgm:bulletEnabled val="1"/>
        </dgm:presLayoutVars>
      </dgm:prSet>
      <dgm:spPr/>
    </dgm:pt>
    <dgm:pt modelId="{5CE712B9-140F-478E-81BC-DD0C0ADCA4FC}" type="pres">
      <dgm:prSet presAssocID="{23ECB481-C9B1-4D75-B0EF-4050808AB938}" presName="FourNodes_2" presStyleLbl="node1" presStyleIdx="1" presStyleCnt="4">
        <dgm:presLayoutVars>
          <dgm:bulletEnabled val="1"/>
        </dgm:presLayoutVars>
      </dgm:prSet>
      <dgm:spPr/>
    </dgm:pt>
    <dgm:pt modelId="{C4081C83-1F5D-48C4-948A-660B53F6B16C}" type="pres">
      <dgm:prSet presAssocID="{23ECB481-C9B1-4D75-B0EF-4050808AB938}" presName="FourNodes_3" presStyleLbl="node1" presStyleIdx="2" presStyleCnt="4">
        <dgm:presLayoutVars>
          <dgm:bulletEnabled val="1"/>
        </dgm:presLayoutVars>
      </dgm:prSet>
      <dgm:spPr/>
    </dgm:pt>
    <dgm:pt modelId="{BA54B21F-E3DD-4F76-B387-1FE212620354}" type="pres">
      <dgm:prSet presAssocID="{23ECB481-C9B1-4D75-B0EF-4050808AB938}" presName="FourNodes_4" presStyleLbl="node1" presStyleIdx="3" presStyleCnt="4">
        <dgm:presLayoutVars>
          <dgm:bulletEnabled val="1"/>
        </dgm:presLayoutVars>
      </dgm:prSet>
      <dgm:spPr/>
    </dgm:pt>
    <dgm:pt modelId="{B55D6EAD-A8F9-4F95-8EB2-1B7AB353F1BE}" type="pres">
      <dgm:prSet presAssocID="{23ECB481-C9B1-4D75-B0EF-4050808AB938}" presName="FourConn_1-2" presStyleLbl="fgAccFollowNode1" presStyleIdx="0" presStyleCnt="3">
        <dgm:presLayoutVars>
          <dgm:bulletEnabled val="1"/>
        </dgm:presLayoutVars>
      </dgm:prSet>
      <dgm:spPr/>
    </dgm:pt>
    <dgm:pt modelId="{81627AB2-1DFE-426D-9A1D-45229765D44A}" type="pres">
      <dgm:prSet presAssocID="{23ECB481-C9B1-4D75-B0EF-4050808AB938}" presName="FourConn_2-3" presStyleLbl="fgAccFollowNode1" presStyleIdx="1" presStyleCnt="3">
        <dgm:presLayoutVars>
          <dgm:bulletEnabled val="1"/>
        </dgm:presLayoutVars>
      </dgm:prSet>
      <dgm:spPr/>
    </dgm:pt>
    <dgm:pt modelId="{4AC46255-7034-444A-834E-406C5D923EA9}" type="pres">
      <dgm:prSet presAssocID="{23ECB481-C9B1-4D75-B0EF-4050808AB938}" presName="FourConn_3-4" presStyleLbl="fgAccFollowNode1" presStyleIdx="2" presStyleCnt="3">
        <dgm:presLayoutVars>
          <dgm:bulletEnabled val="1"/>
        </dgm:presLayoutVars>
      </dgm:prSet>
      <dgm:spPr/>
    </dgm:pt>
    <dgm:pt modelId="{BD522760-B2F0-4A0E-AFF4-6D4E8EA038CC}" type="pres">
      <dgm:prSet presAssocID="{23ECB481-C9B1-4D75-B0EF-4050808AB938}" presName="FourNodes_1_text" presStyleLbl="node1" presStyleIdx="3" presStyleCnt="4">
        <dgm:presLayoutVars>
          <dgm:bulletEnabled val="1"/>
        </dgm:presLayoutVars>
      </dgm:prSet>
      <dgm:spPr/>
    </dgm:pt>
    <dgm:pt modelId="{84498F82-5881-4153-BD96-A460AE4E6591}" type="pres">
      <dgm:prSet presAssocID="{23ECB481-C9B1-4D75-B0EF-4050808AB938}" presName="FourNodes_2_text" presStyleLbl="node1" presStyleIdx="3" presStyleCnt="4">
        <dgm:presLayoutVars>
          <dgm:bulletEnabled val="1"/>
        </dgm:presLayoutVars>
      </dgm:prSet>
      <dgm:spPr/>
    </dgm:pt>
    <dgm:pt modelId="{1A091454-017F-428B-AC51-77CC597CBE89}" type="pres">
      <dgm:prSet presAssocID="{23ECB481-C9B1-4D75-B0EF-4050808AB938}" presName="FourNodes_3_text" presStyleLbl="node1" presStyleIdx="3" presStyleCnt="4">
        <dgm:presLayoutVars>
          <dgm:bulletEnabled val="1"/>
        </dgm:presLayoutVars>
      </dgm:prSet>
      <dgm:spPr/>
    </dgm:pt>
    <dgm:pt modelId="{4CC84839-77F7-40FB-A3B9-47FBA87FE33B}" type="pres">
      <dgm:prSet presAssocID="{23ECB481-C9B1-4D75-B0EF-4050808AB938}" presName="FourNodes_4_text" presStyleLbl="node1" presStyleIdx="3" presStyleCnt="4">
        <dgm:presLayoutVars>
          <dgm:bulletEnabled val="1"/>
        </dgm:presLayoutVars>
      </dgm:prSet>
      <dgm:spPr/>
    </dgm:pt>
  </dgm:ptLst>
  <dgm:cxnLst>
    <dgm:cxn modelId="{37A9D206-868C-4760-A669-E90A90A3F9F9}" srcId="{23ECB481-C9B1-4D75-B0EF-4050808AB938}" destId="{7C9412FD-5EE0-4FE3-8343-57C35235E931}" srcOrd="3" destOrd="0" parTransId="{39CA3F7A-B1F5-40EB-9750-8DCC961DDB64}" sibTransId="{6168F238-E996-4686-8DA3-2E2AFB9745BA}"/>
    <dgm:cxn modelId="{4832C10A-C51D-4F3C-A445-48357B32E3B0}" srcId="{23ECB481-C9B1-4D75-B0EF-4050808AB938}" destId="{D87B9ED3-7614-4BDC-817C-E65FE805B785}" srcOrd="0" destOrd="0" parTransId="{6E1C7C59-406B-47DD-BEFC-BECF8EBD2169}" sibTransId="{778A5742-E127-45E9-971B-7E06F2D9B303}"/>
    <dgm:cxn modelId="{CB5C200B-3567-4D59-80F9-4EFE66C175F2}" type="presOf" srcId="{D87B9ED3-7614-4BDC-817C-E65FE805B785}" destId="{CA987C7C-D507-4EB4-A7B4-97EA1D331E0B}" srcOrd="0" destOrd="0" presId="urn:microsoft.com/office/officeart/2005/8/layout/vProcess5"/>
    <dgm:cxn modelId="{72786813-B32D-4EA3-9AB5-AF27229A58F5}" type="presOf" srcId="{778A5742-E127-45E9-971B-7E06F2D9B303}" destId="{B55D6EAD-A8F9-4F95-8EB2-1B7AB353F1BE}" srcOrd="0" destOrd="0" presId="urn:microsoft.com/office/officeart/2005/8/layout/vProcess5"/>
    <dgm:cxn modelId="{172FFD2C-C3F5-47C6-A8C0-CA5BB8BDD08F}" type="presOf" srcId="{2BC0E370-E0E6-440D-A589-B2DF1B3686C9}" destId="{81627AB2-1DFE-426D-9A1D-45229765D44A}" srcOrd="0" destOrd="0" presId="urn:microsoft.com/office/officeart/2005/8/layout/vProcess5"/>
    <dgm:cxn modelId="{973CB445-F034-4984-90A0-2083C32B1F1F}" srcId="{23ECB481-C9B1-4D75-B0EF-4050808AB938}" destId="{C6DE2D89-C1DF-4C62-A605-589F628302C0}" srcOrd="1" destOrd="0" parTransId="{7E2E67A4-605B-4302-A81E-254AE9BFC3FB}" sibTransId="{2BC0E370-E0E6-440D-A589-B2DF1B3686C9}"/>
    <dgm:cxn modelId="{2BA0FB71-D893-483D-A43D-EC7A193D59E7}" type="presOf" srcId="{D87B9ED3-7614-4BDC-817C-E65FE805B785}" destId="{BD522760-B2F0-4A0E-AFF4-6D4E8EA038CC}" srcOrd="1" destOrd="0" presId="urn:microsoft.com/office/officeart/2005/8/layout/vProcess5"/>
    <dgm:cxn modelId="{89C9CE73-A8D0-440D-92B0-5D61717C88C5}" type="presOf" srcId="{9BCD9FD6-F3FF-489F-97D7-DB816FDB58C2}" destId="{1A091454-017F-428B-AC51-77CC597CBE89}" srcOrd="1" destOrd="0" presId="urn:microsoft.com/office/officeart/2005/8/layout/vProcess5"/>
    <dgm:cxn modelId="{7F354282-AEF6-4189-B410-04F25CE70088}" type="presOf" srcId="{C6DE2D89-C1DF-4C62-A605-589F628302C0}" destId="{5CE712B9-140F-478E-81BC-DD0C0ADCA4FC}" srcOrd="0" destOrd="0" presId="urn:microsoft.com/office/officeart/2005/8/layout/vProcess5"/>
    <dgm:cxn modelId="{2956DD8A-5D66-4FF7-9BA3-D58C6E8E8407}" type="presOf" srcId="{7C9412FD-5EE0-4FE3-8343-57C35235E931}" destId="{BA54B21F-E3DD-4F76-B387-1FE212620354}" srcOrd="0" destOrd="0" presId="urn:microsoft.com/office/officeart/2005/8/layout/vProcess5"/>
    <dgm:cxn modelId="{A5AD26A4-D6C3-4D13-8DC0-AA80767B86F5}" srcId="{23ECB481-C9B1-4D75-B0EF-4050808AB938}" destId="{9BCD9FD6-F3FF-489F-97D7-DB816FDB58C2}" srcOrd="2" destOrd="0" parTransId="{79D6761F-5EA8-4848-B754-0E385E1DD710}" sibTransId="{7F16026F-FEC0-4364-AAAD-99B97917F3CF}"/>
    <dgm:cxn modelId="{CA6EF0AC-8BD5-484C-B474-89D52E435315}" type="presOf" srcId="{C6DE2D89-C1DF-4C62-A605-589F628302C0}" destId="{84498F82-5881-4153-BD96-A460AE4E6591}" srcOrd="1" destOrd="0" presId="urn:microsoft.com/office/officeart/2005/8/layout/vProcess5"/>
    <dgm:cxn modelId="{0DEB7AC4-A3DA-488C-B19A-BE55BB115309}" type="presOf" srcId="{7C9412FD-5EE0-4FE3-8343-57C35235E931}" destId="{4CC84839-77F7-40FB-A3B9-47FBA87FE33B}" srcOrd="1" destOrd="0" presId="urn:microsoft.com/office/officeart/2005/8/layout/vProcess5"/>
    <dgm:cxn modelId="{E7A0D4E2-9706-4742-82E9-1771D17F4DB7}" type="presOf" srcId="{23ECB481-C9B1-4D75-B0EF-4050808AB938}" destId="{33CCFC37-B887-4A95-B095-DA45F3B8A490}" srcOrd="0" destOrd="0" presId="urn:microsoft.com/office/officeart/2005/8/layout/vProcess5"/>
    <dgm:cxn modelId="{628CD5F5-7AE3-4890-94D0-44DB484F759D}" type="presOf" srcId="{7F16026F-FEC0-4364-AAAD-99B97917F3CF}" destId="{4AC46255-7034-444A-834E-406C5D923EA9}" srcOrd="0" destOrd="0" presId="urn:microsoft.com/office/officeart/2005/8/layout/vProcess5"/>
    <dgm:cxn modelId="{E3FFB8FF-E654-4379-B05A-0070D543E40C}" type="presOf" srcId="{9BCD9FD6-F3FF-489F-97D7-DB816FDB58C2}" destId="{C4081C83-1F5D-48C4-948A-660B53F6B16C}" srcOrd="0" destOrd="0" presId="urn:microsoft.com/office/officeart/2005/8/layout/vProcess5"/>
    <dgm:cxn modelId="{F42DC030-60F3-43CF-8260-509CEFDD24A3}" type="presParOf" srcId="{33CCFC37-B887-4A95-B095-DA45F3B8A490}" destId="{B73B47C3-89D4-450C-9F9A-03650451FC35}" srcOrd="0" destOrd="0" presId="urn:microsoft.com/office/officeart/2005/8/layout/vProcess5"/>
    <dgm:cxn modelId="{A342D235-63D2-4849-9B2E-0D7BB108B82C}" type="presParOf" srcId="{33CCFC37-B887-4A95-B095-DA45F3B8A490}" destId="{CA987C7C-D507-4EB4-A7B4-97EA1D331E0B}" srcOrd="1" destOrd="0" presId="urn:microsoft.com/office/officeart/2005/8/layout/vProcess5"/>
    <dgm:cxn modelId="{8BF61ADB-B539-4FFF-A0AA-0B41441E4471}" type="presParOf" srcId="{33CCFC37-B887-4A95-B095-DA45F3B8A490}" destId="{5CE712B9-140F-478E-81BC-DD0C0ADCA4FC}" srcOrd="2" destOrd="0" presId="urn:microsoft.com/office/officeart/2005/8/layout/vProcess5"/>
    <dgm:cxn modelId="{596FFCF3-F817-420E-BC60-6C32BFEFCCEB}" type="presParOf" srcId="{33CCFC37-B887-4A95-B095-DA45F3B8A490}" destId="{C4081C83-1F5D-48C4-948A-660B53F6B16C}" srcOrd="3" destOrd="0" presId="urn:microsoft.com/office/officeart/2005/8/layout/vProcess5"/>
    <dgm:cxn modelId="{C7566A50-F3D2-4A75-9B18-0D3344E229E7}" type="presParOf" srcId="{33CCFC37-B887-4A95-B095-DA45F3B8A490}" destId="{BA54B21F-E3DD-4F76-B387-1FE212620354}" srcOrd="4" destOrd="0" presId="urn:microsoft.com/office/officeart/2005/8/layout/vProcess5"/>
    <dgm:cxn modelId="{8427710B-B642-421D-9ADB-4626A04104F1}" type="presParOf" srcId="{33CCFC37-B887-4A95-B095-DA45F3B8A490}" destId="{B55D6EAD-A8F9-4F95-8EB2-1B7AB353F1BE}" srcOrd="5" destOrd="0" presId="urn:microsoft.com/office/officeart/2005/8/layout/vProcess5"/>
    <dgm:cxn modelId="{81B69262-1F90-4185-9449-2E44F454AC47}" type="presParOf" srcId="{33CCFC37-B887-4A95-B095-DA45F3B8A490}" destId="{81627AB2-1DFE-426D-9A1D-45229765D44A}" srcOrd="6" destOrd="0" presId="urn:microsoft.com/office/officeart/2005/8/layout/vProcess5"/>
    <dgm:cxn modelId="{60E5D4F0-A42F-4F49-B834-474693B9035C}" type="presParOf" srcId="{33CCFC37-B887-4A95-B095-DA45F3B8A490}" destId="{4AC46255-7034-444A-834E-406C5D923EA9}" srcOrd="7" destOrd="0" presId="urn:microsoft.com/office/officeart/2005/8/layout/vProcess5"/>
    <dgm:cxn modelId="{1AAF56FC-ED04-4A73-B764-5FF08C8B85E6}" type="presParOf" srcId="{33CCFC37-B887-4A95-B095-DA45F3B8A490}" destId="{BD522760-B2F0-4A0E-AFF4-6D4E8EA038CC}" srcOrd="8" destOrd="0" presId="urn:microsoft.com/office/officeart/2005/8/layout/vProcess5"/>
    <dgm:cxn modelId="{A4A224AD-2863-420D-90BC-85A7C7E99730}" type="presParOf" srcId="{33CCFC37-B887-4A95-B095-DA45F3B8A490}" destId="{84498F82-5881-4153-BD96-A460AE4E6591}" srcOrd="9" destOrd="0" presId="urn:microsoft.com/office/officeart/2005/8/layout/vProcess5"/>
    <dgm:cxn modelId="{91E8F96F-D0B5-4237-B580-3FAF9AE2230F}" type="presParOf" srcId="{33CCFC37-B887-4A95-B095-DA45F3B8A490}" destId="{1A091454-017F-428B-AC51-77CC597CBE89}" srcOrd="10" destOrd="0" presId="urn:microsoft.com/office/officeart/2005/8/layout/vProcess5"/>
    <dgm:cxn modelId="{F8A844DA-F858-41E0-9F66-9F3F10F26037}" type="presParOf" srcId="{33CCFC37-B887-4A95-B095-DA45F3B8A490}" destId="{4CC84839-77F7-40FB-A3B9-47FBA87FE33B}"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987C7C-D507-4EB4-A7B4-97EA1D331E0B}">
      <dsp:nvSpPr>
        <dsp:cNvPr id="0" name=""/>
        <dsp:cNvSpPr/>
      </dsp:nvSpPr>
      <dsp:spPr>
        <a:xfrm>
          <a:off x="0" y="0"/>
          <a:ext cx="5735732" cy="945378"/>
        </a:xfrm>
        <a:prstGeom prst="roundRect">
          <a:avLst>
            <a:gd name="adj" fmla="val 10000"/>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Determine if Spinal shock +/-</a:t>
          </a:r>
        </a:p>
      </dsp:txBody>
      <dsp:txXfrm>
        <a:off x="27689" y="27689"/>
        <a:ext cx="4635710" cy="890000"/>
      </dsp:txXfrm>
    </dsp:sp>
    <dsp:sp modelId="{5CE712B9-140F-478E-81BC-DD0C0ADCA4FC}">
      <dsp:nvSpPr>
        <dsp:cNvPr id="0" name=""/>
        <dsp:cNvSpPr/>
      </dsp:nvSpPr>
      <dsp:spPr>
        <a:xfrm>
          <a:off x="480367" y="1117265"/>
          <a:ext cx="5735732" cy="945378"/>
        </a:xfrm>
        <a:prstGeom prst="roundRect">
          <a:avLst>
            <a:gd name="adj" fmla="val 10000"/>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Define the neurologic and motor level</a:t>
          </a:r>
        </a:p>
      </dsp:txBody>
      <dsp:txXfrm>
        <a:off x="508056" y="1144954"/>
        <a:ext cx="4585490" cy="890000"/>
      </dsp:txXfrm>
    </dsp:sp>
    <dsp:sp modelId="{C4081C83-1F5D-48C4-948A-660B53F6B16C}">
      <dsp:nvSpPr>
        <dsp:cNvPr id="0" name=""/>
        <dsp:cNvSpPr/>
      </dsp:nvSpPr>
      <dsp:spPr>
        <a:xfrm>
          <a:off x="953565" y="2234531"/>
          <a:ext cx="5735732" cy="945378"/>
        </a:xfrm>
        <a:prstGeom prst="roundRect">
          <a:avLst>
            <a:gd name="adj" fmla="val 10000"/>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Differentiate between complete and incomplete spinal cord injury</a:t>
          </a:r>
        </a:p>
      </dsp:txBody>
      <dsp:txXfrm>
        <a:off x="981254" y="2262220"/>
        <a:ext cx="4592659" cy="890000"/>
      </dsp:txXfrm>
    </dsp:sp>
    <dsp:sp modelId="{BA54B21F-E3DD-4F76-B387-1FE212620354}">
      <dsp:nvSpPr>
        <dsp:cNvPr id="0" name=""/>
        <dsp:cNvSpPr/>
      </dsp:nvSpPr>
      <dsp:spPr>
        <a:xfrm>
          <a:off x="1433932" y="3351797"/>
          <a:ext cx="5735732" cy="945378"/>
        </a:xfrm>
        <a:prstGeom prst="roundRect">
          <a:avLst>
            <a:gd name="adj" fmla="val 10000"/>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Grade as per ASIA Impairment scale</a:t>
          </a:r>
        </a:p>
      </dsp:txBody>
      <dsp:txXfrm>
        <a:off x="1461621" y="3379486"/>
        <a:ext cx="4585490" cy="890000"/>
      </dsp:txXfrm>
    </dsp:sp>
    <dsp:sp modelId="{B55D6EAD-A8F9-4F95-8EB2-1B7AB353F1BE}">
      <dsp:nvSpPr>
        <dsp:cNvPr id="0" name=""/>
        <dsp:cNvSpPr/>
      </dsp:nvSpPr>
      <dsp:spPr>
        <a:xfrm>
          <a:off x="5121235" y="724074"/>
          <a:ext cx="614496" cy="614496"/>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5259497" y="724074"/>
        <a:ext cx="337972" cy="462408"/>
      </dsp:txXfrm>
    </dsp:sp>
    <dsp:sp modelId="{81627AB2-1DFE-426D-9A1D-45229765D44A}">
      <dsp:nvSpPr>
        <dsp:cNvPr id="0" name=""/>
        <dsp:cNvSpPr/>
      </dsp:nvSpPr>
      <dsp:spPr>
        <a:xfrm>
          <a:off x="5601603" y="1841339"/>
          <a:ext cx="614496" cy="614496"/>
        </a:xfrm>
        <a:prstGeom prst="downArrow">
          <a:avLst>
            <a:gd name="adj1" fmla="val 55000"/>
            <a:gd name="adj2" fmla="val 45000"/>
          </a:avLst>
        </a:prstGeom>
        <a:solidFill>
          <a:schemeClr val="accent1">
            <a:alpha val="90000"/>
            <a:tint val="40000"/>
            <a:hueOff val="0"/>
            <a:satOff val="0"/>
            <a:lumOff val="0"/>
            <a:alphaOff val="-2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5739865" y="1841339"/>
        <a:ext cx="337972" cy="462408"/>
      </dsp:txXfrm>
    </dsp:sp>
    <dsp:sp modelId="{4AC46255-7034-444A-834E-406C5D923EA9}">
      <dsp:nvSpPr>
        <dsp:cNvPr id="0" name=""/>
        <dsp:cNvSpPr/>
      </dsp:nvSpPr>
      <dsp:spPr>
        <a:xfrm>
          <a:off x="6074801" y="2958605"/>
          <a:ext cx="614496" cy="614496"/>
        </a:xfrm>
        <a:prstGeom prst="downArrow">
          <a:avLst>
            <a:gd name="adj1" fmla="val 55000"/>
            <a:gd name="adj2" fmla="val 45000"/>
          </a:avLst>
        </a:prstGeom>
        <a:solidFill>
          <a:schemeClr val="accent1">
            <a:alpha val="90000"/>
            <a:tint val="40000"/>
            <a:hueOff val="0"/>
            <a:satOff val="0"/>
            <a:lumOff val="0"/>
            <a:alphaOff val="-4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6213063" y="2958605"/>
        <a:ext cx="337972" cy="46240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95760B-4215-4ABB-A0B2-22B4B7A2CF6B}" type="datetimeFigureOut">
              <a:rPr lang="en-US" smtClean="0"/>
              <a:t>6/13/2021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0DF1F6-028E-4C4B-87E3-ADEE94795CC9}" type="slidenum">
              <a:rPr lang="en-US" smtClean="0"/>
              <a:t>‹#›</a:t>
            </a:fld>
            <a:endParaRPr lang="en-US"/>
          </a:p>
        </p:txBody>
      </p:sp>
    </p:spTree>
    <p:extLst>
      <p:ext uri="{BB962C8B-B14F-4D97-AF65-F5344CB8AC3E}">
        <p14:creationId xmlns:p14="http://schemas.microsoft.com/office/powerpoint/2010/main" val="467894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a:t>
            </a:fld>
            <a:endParaRPr lang="en-US"/>
          </a:p>
        </p:txBody>
      </p:sp>
    </p:spTree>
    <p:extLst>
      <p:ext uri="{BB962C8B-B14F-4D97-AF65-F5344CB8AC3E}">
        <p14:creationId xmlns:p14="http://schemas.microsoft.com/office/powerpoint/2010/main" val="32967474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10</a:t>
            </a:fld>
            <a:endParaRPr lang="en-US"/>
          </a:p>
        </p:txBody>
      </p:sp>
    </p:spTree>
    <p:extLst>
      <p:ext uri="{BB962C8B-B14F-4D97-AF65-F5344CB8AC3E}">
        <p14:creationId xmlns:p14="http://schemas.microsoft.com/office/powerpoint/2010/main" val="2256496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11</a:t>
            </a:fld>
            <a:endParaRPr lang="en-US"/>
          </a:p>
        </p:txBody>
      </p:sp>
    </p:spTree>
    <p:extLst>
      <p:ext uri="{BB962C8B-B14F-4D97-AF65-F5344CB8AC3E}">
        <p14:creationId xmlns:p14="http://schemas.microsoft.com/office/powerpoint/2010/main" val="764863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12</a:t>
            </a:fld>
            <a:endParaRPr lang="en-US"/>
          </a:p>
        </p:txBody>
      </p:sp>
    </p:spTree>
    <p:extLst>
      <p:ext uri="{BB962C8B-B14F-4D97-AF65-F5344CB8AC3E}">
        <p14:creationId xmlns:p14="http://schemas.microsoft.com/office/powerpoint/2010/main" val="1067942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13</a:t>
            </a:fld>
            <a:endParaRPr lang="en-US"/>
          </a:p>
        </p:txBody>
      </p:sp>
    </p:spTree>
    <p:extLst>
      <p:ext uri="{BB962C8B-B14F-4D97-AF65-F5344CB8AC3E}">
        <p14:creationId xmlns:p14="http://schemas.microsoft.com/office/powerpoint/2010/main" val="2578482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14</a:t>
            </a:fld>
            <a:endParaRPr lang="en-US"/>
          </a:p>
        </p:txBody>
      </p:sp>
    </p:spTree>
    <p:extLst>
      <p:ext uri="{BB962C8B-B14F-4D97-AF65-F5344CB8AC3E}">
        <p14:creationId xmlns:p14="http://schemas.microsoft.com/office/powerpoint/2010/main" val="1371452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15</a:t>
            </a:fld>
            <a:endParaRPr lang="en-US"/>
          </a:p>
        </p:txBody>
      </p:sp>
    </p:spTree>
    <p:extLst>
      <p:ext uri="{BB962C8B-B14F-4D97-AF65-F5344CB8AC3E}">
        <p14:creationId xmlns:p14="http://schemas.microsoft.com/office/powerpoint/2010/main" val="22547558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sym typeface="Wingdings" panose="05000000000000000000" pitchFamily="2" charset="2"/>
            </a:endParaRPr>
          </a:p>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16</a:t>
            </a:fld>
            <a:endParaRPr lang="en-US"/>
          </a:p>
        </p:txBody>
      </p:sp>
    </p:spTree>
    <p:extLst>
      <p:ext uri="{BB962C8B-B14F-4D97-AF65-F5344CB8AC3E}">
        <p14:creationId xmlns:p14="http://schemas.microsoft.com/office/powerpoint/2010/main" val="23028703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17</a:t>
            </a:fld>
            <a:endParaRPr lang="en-US"/>
          </a:p>
        </p:txBody>
      </p:sp>
    </p:spTree>
    <p:extLst>
      <p:ext uri="{BB962C8B-B14F-4D97-AF65-F5344CB8AC3E}">
        <p14:creationId xmlns:p14="http://schemas.microsoft.com/office/powerpoint/2010/main" val="556753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18</a:t>
            </a:fld>
            <a:endParaRPr lang="en-US"/>
          </a:p>
        </p:txBody>
      </p:sp>
    </p:spTree>
    <p:extLst>
      <p:ext uri="{BB962C8B-B14F-4D97-AF65-F5344CB8AC3E}">
        <p14:creationId xmlns:p14="http://schemas.microsoft.com/office/powerpoint/2010/main" val="2516949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19</a:t>
            </a:fld>
            <a:endParaRPr lang="en-US"/>
          </a:p>
        </p:txBody>
      </p:sp>
    </p:spTree>
    <p:extLst>
      <p:ext uri="{BB962C8B-B14F-4D97-AF65-F5344CB8AC3E}">
        <p14:creationId xmlns:p14="http://schemas.microsoft.com/office/powerpoint/2010/main" val="91371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a:t>
            </a:fld>
            <a:endParaRPr lang="en-US"/>
          </a:p>
        </p:txBody>
      </p:sp>
    </p:spTree>
    <p:extLst>
      <p:ext uri="{BB962C8B-B14F-4D97-AF65-F5344CB8AC3E}">
        <p14:creationId xmlns:p14="http://schemas.microsoft.com/office/powerpoint/2010/main" val="11854886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20</a:t>
            </a:fld>
            <a:endParaRPr lang="en-US"/>
          </a:p>
        </p:txBody>
      </p:sp>
    </p:spTree>
    <p:extLst>
      <p:ext uri="{BB962C8B-B14F-4D97-AF65-F5344CB8AC3E}">
        <p14:creationId xmlns:p14="http://schemas.microsoft.com/office/powerpoint/2010/main" val="1373319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21</a:t>
            </a:fld>
            <a:endParaRPr lang="en-US"/>
          </a:p>
        </p:txBody>
      </p:sp>
    </p:spTree>
    <p:extLst>
      <p:ext uri="{BB962C8B-B14F-4D97-AF65-F5344CB8AC3E}">
        <p14:creationId xmlns:p14="http://schemas.microsoft.com/office/powerpoint/2010/main" val="11878728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22</a:t>
            </a:fld>
            <a:endParaRPr lang="en-US"/>
          </a:p>
        </p:txBody>
      </p:sp>
    </p:spTree>
    <p:extLst>
      <p:ext uri="{BB962C8B-B14F-4D97-AF65-F5344CB8AC3E}">
        <p14:creationId xmlns:p14="http://schemas.microsoft.com/office/powerpoint/2010/main" val="40216775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23</a:t>
            </a:fld>
            <a:endParaRPr lang="en-US"/>
          </a:p>
        </p:txBody>
      </p:sp>
    </p:spTree>
    <p:extLst>
      <p:ext uri="{BB962C8B-B14F-4D97-AF65-F5344CB8AC3E}">
        <p14:creationId xmlns:p14="http://schemas.microsoft.com/office/powerpoint/2010/main" val="38419214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24</a:t>
            </a:fld>
            <a:endParaRPr lang="en-US"/>
          </a:p>
        </p:txBody>
      </p:sp>
    </p:spTree>
    <p:extLst>
      <p:ext uri="{BB962C8B-B14F-4D97-AF65-F5344CB8AC3E}">
        <p14:creationId xmlns:p14="http://schemas.microsoft.com/office/powerpoint/2010/main" val="22827406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25</a:t>
            </a:fld>
            <a:endParaRPr lang="en-US"/>
          </a:p>
        </p:txBody>
      </p:sp>
    </p:spTree>
    <p:extLst>
      <p:ext uri="{BB962C8B-B14F-4D97-AF65-F5344CB8AC3E}">
        <p14:creationId xmlns:p14="http://schemas.microsoft.com/office/powerpoint/2010/main" val="7036993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26</a:t>
            </a:fld>
            <a:endParaRPr lang="en-US"/>
          </a:p>
        </p:txBody>
      </p:sp>
    </p:spTree>
    <p:extLst>
      <p:ext uri="{BB962C8B-B14F-4D97-AF65-F5344CB8AC3E}">
        <p14:creationId xmlns:p14="http://schemas.microsoft.com/office/powerpoint/2010/main" val="22602077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27</a:t>
            </a:fld>
            <a:endParaRPr lang="en-US"/>
          </a:p>
        </p:txBody>
      </p:sp>
    </p:spTree>
    <p:extLst>
      <p:ext uri="{BB962C8B-B14F-4D97-AF65-F5344CB8AC3E}">
        <p14:creationId xmlns:p14="http://schemas.microsoft.com/office/powerpoint/2010/main" val="1367625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28</a:t>
            </a:fld>
            <a:endParaRPr lang="en-US"/>
          </a:p>
        </p:txBody>
      </p:sp>
    </p:spTree>
    <p:extLst>
      <p:ext uri="{BB962C8B-B14F-4D97-AF65-F5344CB8AC3E}">
        <p14:creationId xmlns:p14="http://schemas.microsoft.com/office/powerpoint/2010/main" val="39336231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29</a:t>
            </a:fld>
            <a:endParaRPr lang="en-US"/>
          </a:p>
        </p:txBody>
      </p:sp>
    </p:spTree>
    <p:extLst>
      <p:ext uri="{BB962C8B-B14F-4D97-AF65-F5344CB8AC3E}">
        <p14:creationId xmlns:p14="http://schemas.microsoft.com/office/powerpoint/2010/main" val="3095571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5"/>
          </p:nvPr>
        </p:nvSpPr>
        <p:spPr/>
        <p:txBody>
          <a:bodyPr/>
          <a:lstStyle/>
          <a:p>
            <a:fld id="{CA0DF1F6-028E-4C4B-87E3-ADEE94795CC9}" type="slidenum">
              <a:rPr lang="en-US" smtClean="0"/>
              <a:t>3</a:t>
            </a:fld>
            <a:endParaRPr lang="en-US"/>
          </a:p>
        </p:txBody>
      </p:sp>
    </p:spTree>
    <p:extLst>
      <p:ext uri="{BB962C8B-B14F-4D97-AF65-F5344CB8AC3E}">
        <p14:creationId xmlns:p14="http://schemas.microsoft.com/office/powerpoint/2010/main" val="33930768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30</a:t>
            </a:fld>
            <a:endParaRPr lang="en-US"/>
          </a:p>
        </p:txBody>
      </p:sp>
    </p:spTree>
    <p:extLst>
      <p:ext uri="{BB962C8B-B14F-4D97-AF65-F5344CB8AC3E}">
        <p14:creationId xmlns:p14="http://schemas.microsoft.com/office/powerpoint/2010/main" val="4527549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31</a:t>
            </a:fld>
            <a:endParaRPr lang="en-US"/>
          </a:p>
        </p:txBody>
      </p:sp>
    </p:spTree>
    <p:extLst>
      <p:ext uri="{BB962C8B-B14F-4D97-AF65-F5344CB8AC3E}">
        <p14:creationId xmlns:p14="http://schemas.microsoft.com/office/powerpoint/2010/main" val="33539455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32</a:t>
            </a:fld>
            <a:endParaRPr lang="en-US"/>
          </a:p>
        </p:txBody>
      </p:sp>
    </p:spTree>
    <p:extLst>
      <p:ext uri="{BB962C8B-B14F-4D97-AF65-F5344CB8AC3E}">
        <p14:creationId xmlns:p14="http://schemas.microsoft.com/office/powerpoint/2010/main" val="26115580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33</a:t>
            </a:fld>
            <a:endParaRPr lang="en-US"/>
          </a:p>
        </p:txBody>
      </p:sp>
    </p:spTree>
    <p:extLst>
      <p:ext uri="{BB962C8B-B14F-4D97-AF65-F5344CB8AC3E}">
        <p14:creationId xmlns:p14="http://schemas.microsoft.com/office/powerpoint/2010/main" val="168064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34</a:t>
            </a:fld>
            <a:endParaRPr lang="en-US"/>
          </a:p>
        </p:txBody>
      </p:sp>
    </p:spTree>
    <p:extLst>
      <p:ext uri="{BB962C8B-B14F-4D97-AF65-F5344CB8AC3E}">
        <p14:creationId xmlns:p14="http://schemas.microsoft.com/office/powerpoint/2010/main" val="41282437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35</a:t>
            </a:fld>
            <a:endParaRPr lang="en-US"/>
          </a:p>
        </p:txBody>
      </p:sp>
    </p:spTree>
    <p:extLst>
      <p:ext uri="{BB962C8B-B14F-4D97-AF65-F5344CB8AC3E}">
        <p14:creationId xmlns:p14="http://schemas.microsoft.com/office/powerpoint/2010/main" val="8999678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36</a:t>
            </a:fld>
            <a:endParaRPr lang="en-US"/>
          </a:p>
        </p:txBody>
      </p:sp>
    </p:spTree>
    <p:extLst>
      <p:ext uri="{BB962C8B-B14F-4D97-AF65-F5344CB8AC3E}">
        <p14:creationId xmlns:p14="http://schemas.microsoft.com/office/powerpoint/2010/main" val="1603905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37</a:t>
            </a:fld>
            <a:endParaRPr lang="en-US"/>
          </a:p>
        </p:txBody>
      </p:sp>
    </p:spTree>
    <p:extLst>
      <p:ext uri="{BB962C8B-B14F-4D97-AF65-F5344CB8AC3E}">
        <p14:creationId xmlns:p14="http://schemas.microsoft.com/office/powerpoint/2010/main" val="33793468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38</a:t>
            </a:fld>
            <a:endParaRPr lang="en-US"/>
          </a:p>
        </p:txBody>
      </p:sp>
    </p:spTree>
    <p:extLst>
      <p:ext uri="{BB962C8B-B14F-4D97-AF65-F5344CB8AC3E}">
        <p14:creationId xmlns:p14="http://schemas.microsoft.com/office/powerpoint/2010/main" val="33110267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39</a:t>
            </a:fld>
            <a:endParaRPr lang="en-US"/>
          </a:p>
        </p:txBody>
      </p:sp>
    </p:spTree>
    <p:extLst>
      <p:ext uri="{BB962C8B-B14F-4D97-AF65-F5344CB8AC3E}">
        <p14:creationId xmlns:p14="http://schemas.microsoft.com/office/powerpoint/2010/main" val="1928966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4</a:t>
            </a:fld>
            <a:endParaRPr lang="en-US"/>
          </a:p>
        </p:txBody>
      </p:sp>
    </p:spTree>
    <p:extLst>
      <p:ext uri="{BB962C8B-B14F-4D97-AF65-F5344CB8AC3E}">
        <p14:creationId xmlns:p14="http://schemas.microsoft.com/office/powerpoint/2010/main" val="369724904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40</a:t>
            </a:fld>
            <a:endParaRPr lang="en-US"/>
          </a:p>
        </p:txBody>
      </p:sp>
    </p:spTree>
    <p:extLst>
      <p:ext uri="{BB962C8B-B14F-4D97-AF65-F5344CB8AC3E}">
        <p14:creationId xmlns:p14="http://schemas.microsoft.com/office/powerpoint/2010/main" val="157439031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41</a:t>
            </a:fld>
            <a:endParaRPr lang="en-US"/>
          </a:p>
        </p:txBody>
      </p:sp>
    </p:spTree>
    <p:extLst>
      <p:ext uri="{BB962C8B-B14F-4D97-AF65-F5344CB8AC3E}">
        <p14:creationId xmlns:p14="http://schemas.microsoft.com/office/powerpoint/2010/main" val="40049841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42</a:t>
            </a:fld>
            <a:endParaRPr lang="en-US"/>
          </a:p>
        </p:txBody>
      </p:sp>
    </p:spTree>
    <p:extLst>
      <p:ext uri="{BB962C8B-B14F-4D97-AF65-F5344CB8AC3E}">
        <p14:creationId xmlns:p14="http://schemas.microsoft.com/office/powerpoint/2010/main" val="10358567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43</a:t>
            </a:fld>
            <a:endParaRPr lang="en-US"/>
          </a:p>
        </p:txBody>
      </p:sp>
    </p:spTree>
    <p:extLst>
      <p:ext uri="{BB962C8B-B14F-4D97-AF65-F5344CB8AC3E}">
        <p14:creationId xmlns:p14="http://schemas.microsoft.com/office/powerpoint/2010/main" val="25836197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44</a:t>
            </a:fld>
            <a:endParaRPr lang="en-US"/>
          </a:p>
        </p:txBody>
      </p:sp>
    </p:spTree>
    <p:extLst>
      <p:ext uri="{BB962C8B-B14F-4D97-AF65-F5344CB8AC3E}">
        <p14:creationId xmlns:p14="http://schemas.microsoft.com/office/powerpoint/2010/main" val="1961206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5</a:t>
            </a:fld>
            <a:endParaRPr lang="en-US"/>
          </a:p>
        </p:txBody>
      </p:sp>
    </p:spTree>
    <p:extLst>
      <p:ext uri="{BB962C8B-B14F-4D97-AF65-F5344CB8AC3E}">
        <p14:creationId xmlns:p14="http://schemas.microsoft.com/office/powerpoint/2010/main" val="753110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6</a:t>
            </a:fld>
            <a:endParaRPr lang="en-US"/>
          </a:p>
        </p:txBody>
      </p:sp>
    </p:spTree>
    <p:extLst>
      <p:ext uri="{BB962C8B-B14F-4D97-AF65-F5344CB8AC3E}">
        <p14:creationId xmlns:p14="http://schemas.microsoft.com/office/powerpoint/2010/main" val="553157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7</a:t>
            </a:fld>
            <a:endParaRPr lang="en-US"/>
          </a:p>
        </p:txBody>
      </p:sp>
    </p:spTree>
    <p:extLst>
      <p:ext uri="{BB962C8B-B14F-4D97-AF65-F5344CB8AC3E}">
        <p14:creationId xmlns:p14="http://schemas.microsoft.com/office/powerpoint/2010/main" val="3483579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0DF1F6-028E-4C4B-87E3-ADEE94795CC9}" type="slidenum">
              <a:rPr lang="en-US" smtClean="0"/>
              <a:t>8</a:t>
            </a:fld>
            <a:endParaRPr lang="en-US"/>
          </a:p>
        </p:txBody>
      </p:sp>
    </p:spTree>
    <p:extLst>
      <p:ext uri="{BB962C8B-B14F-4D97-AF65-F5344CB8AC3E}">
        <p14:creationId xmlns:p14="http://schemas.microsoft.com/office/powerpoint/2010/main" val="1541294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A0DF1F6-028E-4C4B-87E3-ADEE94795CC9}" type="slidenum">
              <a:rPr lang="en-US" smtClean="0"/>
              <a:t>9</a:t>
            </a:fld>
            <a:endParaRPr lang="en-US"/>
          </a:p>
        </p:txBody>
      </p:sp>
    </p:spTree>
    <p:extLst>
      <p:ext uri="{BB962C8B-B14F-4D97-AF65-F5344CB8AC3E}">
        <p14:creationId xmlns:p14="http://schemas.microsoft.com/office/powerpoint/2010/main" val="4961815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8" name="Rectangle 7"/>
          <p:cNvSpPr/>
          <p:nvPr userDrawn="1"/>
        </p:nvSpPr>
        <p:spPr>
          <a:xfrm>
            <a:off x="9953723" y="6366554"/>
            <a:ext cx="3155092"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47531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D81D4724-D698-47D4-A663-A96C66F201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8" name="Rectangle 7">
            <a:extLst>
              <a:ext uri="{FF2B5EF4-FFF2-40B4-BE49-F238E27FC236}">
                <a16:creationId xmlns:a16="http://schemas.microsoft.com/office/drawing/2014/main" id="{8B77DA90-9C27-4E1F-99A1-E6516E2C4B56}"/>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37567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85D1BB07-7AF7-4B17-80BC-DC29DEF7468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8" name="Rectangle 7">
            <a:extLst>
              <a:ext uri="{FF2B5EF4-FFF2-40B4-BE49-F238E27FC236}">
                <a16:creationId xmlns:a16="http://schemas.microsoft.com/office/drawing/2014/main" id="{088771CC-05B5-4990-99DC-910542E86C8C}"/>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2946103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a:extLst>
              <a:ext uri="{FF2B5EF4-FFF2-40B4-BE49-F238E27FC236}">
                <a16:creationId xmlns:a16="http://schemas.microsoft.com/office/drawing/2014/main" id="{EADA92C2-499C-41F6-8959-9FA83F39D07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7" name="Rectangle 6">
            <a:extLst>
              <a:ext uri="{FF2B5EF4-FFF2-40B4-BE49-F238E27FC236}">
                <a16:creationId xmlns:a16="http://schemas.microsoft.com/office/drawing/2014/main" id="{23880537-A7BC-46E6-8E01-27E18D49CDA7}"/>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3980302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rgbClr val="002060"/>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pic>
        <p:nvPicPr>
          <p:cNvPr id="7" name="Picture 6">
            <a:extLst>
              <a:ext uri="{FF2B5EF4-FFF2-40B4-BE49-F238E27FC236}">
                <a16:creationId xmlns:a16="http://schemas.microsoft.com/office/drawing/2014/main" id="{78B6D0E1-6F87-4CED-9DE4-F10059F6BEA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8" name="Rectangle 7">
            <a:extLst>
              <a:ext uri="{FF2B5EF4-FFF2-40B4-BE49-F238E27FC236}">
                <a16:creationId xmlns:a16="http://schemas.microsoft.com/office/drawing/2014/main" id="{F71ACD1C-73DB-40EC-8DFA-F0DE99A9CD15}"/>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2850157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288DE133-07EF-426D-9E9C-F759B01C0C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9" name="Rectangle 8">
            <a:extLst>
              <a:ext uri="{FF2B5EF4-FFF2-40B4-BE49-F238E27FC236}">
                <a16:creationId xmlns:a16="http://schemas.microsoft.com/office/drawing/2014/main" id="{38279109-501F-4C8C-9679-AA0631E5AA94}"/>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2713489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7BB1BF96-39BE-4D5A-9FD2-10BE56E576E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11" name="Rectangle 10">
            <a:extLst>
              <a:ext uri="{FF2B5EF4-FFF2-40B4-BE49-F238E27FC236}">
                <a16:creationId xmlns:a16="http://schemas.microsoft.com/office/drawing/2014/main" id="{3B4037B4-3CF5-4CC9-BDC2-61937E195D72}"/>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1152654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a:extLst>
              <a:ext uri="{FF2B5EF4-FFF2-40B4-BE49-F238E27FC236}">
                <a16:creationId xmlns:a16="http://schemas.microsoft.com/office/drawing/2014/main" id="{A4D4BAD2-3FEA-4F32-9D1D-CB78B0BE3A9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7" name="Rectangle 6">
            <a:extLst>
              <a:ext uri="{FF2B5EF4-FFF2-40B4-BE49-F238E27FC236}">
                <a16:creationId xmlns:a16="http://schemas.microsoft.com/office/drawing/2014/main" id="{985807F5-0CBA-4789-8B7A-031740EE3228}"/>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3542530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ACDC778-5876-463F-9576-996D6990BAB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6" name="Rectangle 5">
            <a:extLst>
              <a:ext uri="{FF2B5EF4-FFF2-40B4-BE49-F238E27FC236}">
                <a16:creationId xmlns:a16="http://schemas.microsoft.com/office/drawing/2014/main" id="{34726AFF-2537-41C4-9F22-98B8928ED9A4}"/>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3507943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a:extLst>
              <a:ext uri="{FF2B5EF4-FFF2-40B4-BE49-F238E27FC236}">
                <a16:creationId xmlns:a16="http://schemas.microsoft.com/office/drawing/2014/main" id="{D92B9269-5DD5-4B15-89D6-537E8C963C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9" name="Rectangle 8">
            <a:extLst>
              <a:ext uri="{FF2B5EF4-FFF2-40B4-BE49-F238E27FC236}">
                <a16:creationId xmlns:a16="http://schemas.microsoft.com/office/drawing/2014/main" id="{CD6E1A62-C05B-4564-AD54-68F9FA12DCCB}"/>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3526293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8" name="Picture 7">
            <a:extLst>
              <a:ext uri="{FF2B5EF4-FFF2-40B4-BE49-F238E27FC236}">
                <a16:creationId xmlns:a16="http://schemas.microsoft.com/office/drawing/2014/main" id="{FC6AAA24-3D51-4CD0-BFBC-35135D6AA03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3419" y="6162126"/>
            <a:ext cx="1043539" cy="591207"/>
          </a:xfrm>
          <a:prstGeom prst="rect">
            <a:avLst/>
          </a:prstGeom>
        </p:spPr>
      </p:pic>
      <p:sp>
        <p:nvSpPr>
          <p:cNvPr id="9" name="Rectangle 8">
            <a:extLst>
              <a:ext uri="{FF2B5EF4-FFF2-40B4-BE49-F238E27FC236}">
                <a16:creationId xmlns:a16="http://schemas.microsoft.com/office/drawing/2014/main" id="{1640504B-FFCD-4257-A350-7AD35AC41F47}"/>
              </a:ext>
            </a:extLst>
          </p:cNvPr>
          <p:cNvSpPr/>
          <p:nvPr userDrawn="1"/>
        </p:nvSpPr>
        <p:spPr>
          <a:xfrm>
            <a:off x="9953723" y="6366554"/>
            <a:ext cx="2146311" cy="461665"/>
          </a:xfrm>
          <a:prstGeom prst="rect">
            <a:avLst/>
          </a:prstGeom>
        </p:spPr>
        <p:txBody>
          <a:bodyPr wrap="square">
            <a:spAutoFit/>
          </a:bodyPr>
          <a:lstStyle/>
          <a:p>
            <a:r>
              <a:rPr lang="en-US" sz="2400" b="1" dirty="0"/>
              <a:t>C</a:t>
            </a:r>
            <a:r>
              <a:rPr lang="en-US" sz="1600" b="1" dirty="0"/>
              <a:t>ore</a:t>
            </a:r>
            <a:r>
              <a:rPr lang="en-US" sz="2400" b="1" dirty="0"/>
              <a:t> C</a:t>
            </a:r>
            <a:r>
              <a:rPr lang="en-US" sz="1600" b="1" dirty="0"/>
              <a:t>urriculum</a:t>
            </a:r>
            <a:r>
              <a:rPr lang="en-US" sz="2400" b="1" dirty="0"/>
              <a:t> V5</a:t>
            </a:r>
          </a:p>
        </p:txBody>
      </p:sp>
    </p:spTree>
    <p:extLst>
      <p:ext uri="{BB962C8B-B14F-4D97-AF65-F5344CB8AC3E}">
        <p14:creationId xmlns:p14="http://schemas.microsoft.com/office/powerpoint/2010/main" val="1099832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2814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a:solidFill>
                  <a:srgbClr val="002060"/>
                </a:solidFill>
              </a:rPr>
              <a:t>Spinal Cord Injury</a:t>
            </a:r>
          </a:p>
        </p:txBody>
      </p:sp>
      <p:sp>
        <p:nvSpPr>
          <p:cNvPr id="5" name="Subtitle 4"/>
          <p:cNvSpPr>
            <a:spLocks noGrp="1"/>
          </p:cNvSpPr>
          <p:nvPr>
            <p:ph type="subTitle" idx="1"/>
          </p:nvPr>
        </p:nvSpPr>
        <p:spPr/>
        <p:txBody>
          <a:bodyPr>
            <a:normAutofit lnSpcReduction="10000"/>
          </a:bodyPr>
          <a:lstStyle/>
          <a:p>
            <a:r>
              <a:rPr lang="en-US" b="1" i="1" dirty="0"/>
              <a:t>Hemil Maniar, MD</a:t>
            </a:r>
          </a:p>
          <a:p>
            <a:r>
              <a:rPr lang="en-US" b="1" i="1" dirty="0"/>
              <a:t>Clinical Assistant Professor</a:t>
            </a:r>
          </a:p>
          <a:p>
            <a:r>
              <a:rPr lang="en-US" b="1" i="1" dirty="0"/>
              <a:t>Geisinger Medical Center &amp; Geisinger Commonwealth School of Medicine, PA, USA</a:t>
            </a:r>
          </a:p>
        </p:txBody>
      </p:sp>
    </p:spTree>
    <p:extLst>
      <p:ext uri="{BB962C8B-B14F-4D97-AF65-F5344CB8AC3E}">
        <p14:creationId xmlns:p14="http://schemas.microsoft.com/office/powerpoint/2010/main" val="1313955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F607C1B-4643-47E9-8424-EBF7F483D811}"/>
              </a:ext>
            </a:extLst>
          </p:cNvPr>
          <p:cNvSpPr>
            <a:spLocks noGrp="1"/>
          </p:cNvSpPr>
          <p:nvPr>
            <p:ph type="title"/>
          </p:nvPr>
        </p:nvSpPr>
        <p:spPr/>
        <p:txBody>
          <a:bodyPr/>
          <a:lstStyle/>
          <a:p>
            <a:r>
              <a:rPr lang="en-US" dirty="0"/>
              <a:t>Mechanisms of Acute Spinal Cord Injury</a:t>
            </a:r>
          </a:p>
        </p:txBody>
      </p:sp>
      <p:sp>
        <p:nvSpPr>
          <p:cNvPr id="9" name="Content Placeholder 8">
            <a:extLst>
              <a:ext uri="{FF2B5EF4-FFF2-40B4-BE49-F238E27FC236}">
                <a16:creationId xmlns:a16="http://schemas.microsoft.com/office/drawing/2014/main" id="{4B1D56E1-741F-448E-B960-9D29F5E20899}"/>
              </a:ext>
            </a:extLst>
          </p:cNvPr>
          <p:cNvSpPr>
            <a:spLocks noGrp="1"/>
          </p:cNvSpPr>
          <p:nvPr>
            <p:ph idx="1"/>
          </p:nvPr>
        </p:nvSpPr>
        <p:spPr/>
        <p:txBody>
          <a:bodyPr>
            <a:normAutofit fontScale="92500" lnSpcReduction="10000"/>
          </a:bodyPr>
          <a:lstStyle/>
          <a:p>
            <a:r>
              <a:rPr lang="en-US" dirty="0"/>
              <a:t>Systemic Effects</a:t>
            </a:r>
          </a:p>
          <a:p>
            <a:pPr lvl="1"/>
            <a:r>
              <a:rPr lang="en-US" dirty="0"/>
              <a:t>Bradycardia</a:t>
            </a:r>
          </a:p>
          <a:p>
            <a:pPr lvl="1"/>
            <a:r>
              <a:rPr lang="en-US" dirty="0"/>
              <a:t>Hypotension</a:t>
            </a:r>
          </a:p>
          <a:p>
            <a:pPr lvl="1"/>
            <a:r>
              <a:rPr lang="en-US" dirty="0"/>
              <a:t>Hypoxia</a:t>
            </a:r>
          </a:p>
          <a:p>
            <a:pPr lvl="1"/>
            <a:r>
              <a:rPr lang="en-US" dirty="0"/>
              <a:t>Hyperthermia</a:t>
            </a:r>
          </a:p>
          <a:p>
            <a:r>
              <a:rPr lang="en-US" dirty="0"/>
              <a:t>Local Vascular Changes</a:t>
            </a:r>
          </a:p>
          <a:p>
            <a:pPr lvl="1"/>
            <a:r>
              <a:rPr lang="en-US" dirty="0"/>
              <a:t>Hemorrhage</a:t>
            </a:r>
          </a:p>
          <a:p>
            <a:pPr lvl="1"/>
            <a:r>
              <a:rPr lang="en-US" dirty="0"/>
              <a:t>Loss of microcirculation</a:t>
            </a:r>
          </a:p>
          <a:p>
            <a:r>
              <a:rPr lang="en-US" dirty="0"/>
              <a:t>Electrolyte Changes</a:t>
            </a:r>
          </a:p>
          <a:p>
            <a:pPr lvl="1"/>
            <a:r>
              <a:rPr lang="en-US" dirty="0"/>
              <a:t>↑sed intracellular Na</a:t>
            </a:r>
            <a:r>
              <a:rPr lang="en-US" baseline="30000" dirty="0"/>
              <a:t>+</a:t>
            </a:r>
            <a:r>
              <a:rPr lang="en-US" dirty="0"/>
              <a:t>, Ca</a:t>
            </a:r>
            <a:r>
              <a:rPr lang="en-US" baseline="30000" dirty="0"/>
              <a:t>++</a:t>
            </a:r>
            <a:r>
              <a:rPr lang="en-US" dirty="0"/>
              <a:t> and K</a:t>
            </a:r>
            <a:r>
              <a:rPr lang="en-US" baseline="30000" dirty="0"/>
              <a:t>+</a:t>
            </a:r>
          </a:p>
          <a:p>
            <a:r>
              <a:rPr lang="en-US" dirty="0"/>
              <a:t>Biochemical changes</a:t>
            </a:r>
          </a:p>
          <a:p>
            <a:endParaRPr lang="en-US" dirty="0"/>
          </a:p>
          <a:p>
            <a:endParaRPr lang="en-US" dirty="0"/>
          </a:p>
          <a:p>
            <a:pPr marL="457200" lvl="1" indent="0">
              <a:buNone/>
            </a:pPr>
            <a:endParaRPr lang="en-US" dirty="0"/>
          </a:p>
          <a:p>
            <a:pPr marL="457200" lvl="1" indent="0">
              <a:buNone/>
            </a:pPr>
            <a:endParaRPr lang="en-US" dirty="0"/>
          </a:p>
        </p:txBody>
      </p:sp>
      <p:sp>
        <p:nvSpPr>
          <p:cNvPr id="10" name="Text Placeholder 9">
            <a:extLst>
              <a:ext uri="{FF2B5EF4-FFF2-40B4-BE49-F238E27FC236}">
                <a16:creationId xmlns:a16="http://schemas.microsoft.com/office/drawing/2014/main" id="{36575735-2148-4287-A960-1E5DEE91C520}"/>
              </a:ext>
            </a:extLst>
          </p:cNvPr>
          <p:cNvSpPr>
            <a:spLocks noGrp="1"/>
          </p:cNvSpPr>
          <p:nvPr>
            <p:ph type="body" idx="4294967295"/>
          </p:nvPr>
        </p:nvSpPr>
        <p:spPr>
          <a:xfrm>
            <a:off x="3320249" y="1291432"/>
            <a:ext cx="5157788" cy="823912"/>
          </a:xfrm>
        </p:spPr>
        <p:txBody>
          <a:bodyPr/>
          <a:lstStyle/>
          <a:p>
            <a:pPr marL="0" indent="0" algn="ctr">
              <a:buNone/>
            </a:pPr>
            <a:r>
              <a:rPr lang="en-US" dirty="0"/>
              <a:t>Secondary injury Mechanisms</a:t>
            </a:r>
          </a:p>
        </p:txBody>
      </p:sp>
      <p:sp>
        <p:nvSpPr>
          <p:cNvPr id="12" name="Content Placeholder 11">
            <a:extLst>
              <a:ext uri="{FF2B5EF4-FFF2-40B4-BE49-F238E27FC236}">
                <a16:creationId xmlns:a16="http://schemas.microsoft.com/office/drawing/2014/main" id="{23E7842A-A1F4-4DA4-8910-1CACFE0F8853}"/>
              </a:ext>
            </a:extLst>
          </p:cNvPr>
          <p:cNvSpPr>
            <a:spLocks noGrp="1"/>
          </p:cNvSpPr>
          <p:nvPr>
            <p:ph sz="quarter" idx="4294967295"/>
          </p:nvPr>
        </p:nvSpPr>
        <p:spPr>
          <a:xfrm>
            <a:off x="7008813" y="1838325"/>
            <a:ext cx="5183187" cy="4351338"/>
          </a:xfrm>
        </p:spPr>
        <p:txBody>
          <a:bodyPr>
            <a:normAutofit fontScale="85000" lnSpcReduction="20000"/>
          </a:bodyPr>
          <a:lstStyle/>
          <a:p>
            <a:r>
              <a:rPr lang="en-US" dirty="0"/>
              <a:t>Neurotransmitter accumulation</a:t>
            </a:r>
          </a:p>
          <a:p>
            <a:pPr lvl="1"/>
            <a:r>
              <a:rPr lang="en-US" dirty="0"/>
              <a:t>Glutamate excitotoxicity</a:t>
            </a:r>
          </a:p>
          <a:p>
            <a:r>
              <a:rPr lang="en-US" dirty="0"/>
              <a:t>Arachidonic acid release</a:t>
            </a:r>
          </a:p>
          <a:p>
            <a:r>
              <a:rPr lang="en-US" dirty="0"/>
              <a:t>Free radical production</a:t>
            </a:r>
          </a:p>
          <a:p>
            <a:r>
              <a:rPr lang="en-US" dirty="0"/>
              <a:t>Increased prostaglandins &amp; NO</a:t>
            </a:r>
          </a:p>
          <a:p>
            <a:r>
              <a:rPr lang="en-US" dirty="0"/>
              <a:t>Lipid peroxidation</a:t>
            </a:r>
          </a:p>
          <a:p>
            <a:r>
              <a:rPr lang="en-US" dirty="0"/>
              <a:t>Endogenous opioids</a:t>
            </a:r>
          </a:p>
          <a:p>
            <a:r>
              <a:rPr lang="en-US" dirty="0"/>
              <a:t>Cytokines </a:t>
            </a:r>
          </a:p>
          <a:p>
            <a:r>
              <a:rPr lang="en-US" dirty="0"/>
              <a:t>Decrease ATP production</a:t>
            </a:r>
          </a:p>
          <a:p>
            <a:endParaRPr lang="en-US" dirty="0"/>
          </a:p>
          <a:p>
            <a:r>
              <a:rPr lang="en-US" i="1" dirty="0"/>
              <a:t>APOPTOSIS</a:t>
            </a:r>
          </a:p>
          <a:p>
            <a:endParaRPr lang="en-US" dirty="0"/>
          </a:p>
        </p:txBody>
      </p:sp>
    </p:spTree>
    <p:extLst>
      <p:ext uri="{BB962C8B-B14F-4D97-AF65-F5344CB8AC3E}">
        <p14:creationId xmlns:p14="http://schemas.microsoft.com/office/powerpoint/2010/main" val="2239542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Apoptosis</a:t>
            </a:r>
          </a:p>
          <a:p>
            <a:pPr lvl="1"/>
            <a:r>
              <a:rPr lang="en-US" dirty="0"/>
              <a:t>process of programmed cell death</a:t>
            </a:r>
          </a:p>
          <a:p>
            <a:pPr lvl="1"/>
            <a:r>
              <a:rPr lang="en-US" dirty="0"/>
              <a:t>affects restricted populations of spinal cord cells—including oligodendrocytes and some neuronal and astrocytic subpopulations</a:t>
            </a:r>
          </a:p>
          <a:p>
            <a:pPr lvl="1"/>
            <a:r>
              <a:rPr lang="en-US" dirty="0"/>
              <a:t>Oligodendrocyte - plays a pivotal role in injury repair, disease process modulation, and the formation and maintenance of myelin</a:t>
            </a:r>
          </a:p>
          <a:p>
            <a:pPr lvl="1"/>
            <a:r>
              <a:rPr lang="en-US" dirty="0"/>
              <a:t>Oligodendrocyte cell death starts within 24 hours and continues for at least 3 weeks after injury</a:t>
            </a:r>
          </a:p>
          <a:p>
            <a:pPr lvl="1"/>
            <a:endParaRPr lang="en-US" i="1" dirty="0"/>
          </a:p>
          <a:p>
            <a:pPr lvl="1"/>
            <a:endParaRPr lang="en-US" b="1" dirty="0"/>
          </a:p>
        </p:txBody>
      </p:sp>
      <p:sp>
        <p:nvSpPr>
          <p:cNvPr id="4" name="Title 4">
            <a:extLst>
              <a:ext uri="{FF2B5EF4-FFF2-40B4-BE49-F238E27FC236}">
                <a16:creationId xmlns:a16="http://schemas.microsoft.com/office/drawing/2014/main" id="{EE9CDC36-BFF9-49BB-8EAF-AA0C63C15BAD}"/>
              </a:ext>
            </a:extLst>
          </p:cNvPr>
          <p:cNvSpPr>
            <a:spLocks noGrp="1"/>
          </p:cNvSpPr>
          <p:nvPr>
            <p:ph type="title"/>
          </p:nvPr>
        </p:nvSpPr>
        <p:spPr>
          <a:xfrm>
            <a:off x="614363" y="339725"/>
            <a:ext cx="10515600" cy="1325563"/>
          </a:xfrm>
        </p:spPr>
        <p:txBody>
          <a:bodyPr/>
          <a:lstStyle/>
          <a:p>
            <a:r>
              <a:rPr lang="en-US" dirty="0"/>
              <a:t>Pathophysiology of Spinal Cord Injury</a:t>
            </a:r>
          </a:p>
        </p:txBody>
      </p:sp>
    </p:spTree>
    <p:extLst>
      <p:ext uri="{BB962C8B-B14F-4D97-AF65-F5344CB8AC3E}">
        <p14:creationId xmlns:p14="http://schemas.microsoft.com/office/powerpoint/2010/main" val="434073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ED65CEC-090A-4322-9DE9-8DB1C6F6401A}"/>
              </a:ext>
            </a:extLst>
          </p:cNvPr>
          <p:cNvSpPr>
            <a:spLocks noGrp="1"/>
          </p:cNvSpPr>
          <p:nvPr>
            <p:ph type="ctrTitle"/>
          </p:nvPr>
        </p:nvSpPr>
        <p:spPr>
          <a:xfrm>
            <a:off x="1524000" y="1740200"/>
            <a:ext cx="9144000" cy="2387600"/>
          </a:xfrm>
        </p:spPr>
        <p:txBody>
          <a:bodyPr>
            <a:normAutofit/>
          </a:bodyPr>
          <a:lstStyle/>
          <a:p>
            <a:r>
              <a:rPr lang="en-US" dirty="0"/>
              <a:t>Classification of Spinal Cord Injury</a:t>
            </a:r>
          </a:p>
        </p:txBody>
      </p:sp>
    </p:spTree>
    <p:extLst>
      <p:ext uri="{BB962C8B-B14F-4D97-AF65-F5344CB8AC3E}">
        <p14:creationId xmlns:p14="http://schemas.microsoft.com/office/powerpoint/2010/main" val="3169589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1A02D-34EB-44A2-9580-2D30451DDECC}"/>
              </a:ext>
            </a:extLst>
          </p:cNvPr>
          <p:cNvSpPr>
            <a:spLocks noGrp="1"/>
          </p:cNvSpPr>
          <p:nvPr>
            <p:ph type="title"/>
          </p:nvPr>
        </p:nvSpPr>
        <p:spPr/>
        <p:txBody>
          <a:bodyPr/>
          <a:lstStyle/>
          <a:p>
            <a:r>
              <a:rPr lang="en-US" dirty="0"/>
              <a:t>American Spinal Injury Association (ASIA) Classification</a:t>
            </a:r>
          </a:p>
        </p:txBody>
      </p:sp>
      <p:sp>
        <p:nvSpPr>
          <p:cNvPr id="4" name="Content Placeholder 3">
            <a:extLst>
              <a:ext uri="{FF2B5EF4-FFF2-40B4-BE49-F238E27FC236}">
                <a16:creationId xmlns:a16="http://schemas.microsoft.com/office/drawing/2014/main" id="{2B643216-33E5-4077-9407-0316378045D1}"/>
              </a:ext>
            </a:extLst>
          </p:cNvPr>
          <p:cNvSpPr>
            <a:spLocks noGrp="1"/>
          </p:cNvSpPr>
          <p:nvPr>
            <p:ph sz="half" idx="1"/>
          </p:nvPr>
        </p:nvSpPr>
        <p:spPr>
          <a:xfrm>
            <a:off x="838200" y="1825625"/>
            <a:ext cx="5181600" cy="3950024"/>
          </a:xfrm>
        </p:spPr>
        <p:txBody>
          <a:bodyPr>
            <a:normAutofit fontScale="70000" lnSpcReduction="20000"/>
          </a:bodyPr>
          <a:lstStyle/>
          <a:p>
            <a:r>
              <a:rPr lang="en-US" dirty="0"/>
              <a:t>Sensory testing – 28 dermatomes (light touch &amp; pin prick), each side</a:t>
            </a:r>
          </a:p>
          <a:p>
            <a:r>
              <a:rPr lang="en-US" dirty="0"/>
              <a:t>Motor testing – 10 myotomes, each side</a:t>
            </a:r>
          </a:p>
          <a:p>
            <a:r>
              <a:rPr lang="en-US" dirty="0"/>
              <a:t>Neurologic level - most distal level with normal function</a:t>
            </a:r>
          </a:p>
          <a:p>
            <a:r>
              <a:rPr lang="en-US" dirty="0"/>
              <a:t>Motor level - most distal muscle group with a power score of 3 out of 5 </a:t>
            </a:r>
          </a:p>
          <a:p>
            <a:r>
              <a:rPr lang="en-US" dirty="0"/>
              <a:t>Rectal examination is essential, should be accompanied by bulbocavernosus reflex testing to assess for spinal shock</a:t>
            </a:r>
          </a:p>
          <a:p>
            <a:r>
              <a:rPr lang="en-US" dirty="0"/>
              <a:t>Classification of neurologic deficit as complete or incomplete cannot be determined </a:t>
            </a:r>
            <a:r>
              <a:rPr lang="en-US" b="1" dirty="0"/>
              <a:t>until spinal shock has resolved</a:t>
            </a:r>
          </a:p>
        </p:txBody>
      </p:sp>
      <p:sp>
        <p:nvSpPr>
          <p:cNvPr id="6" name="TextBox 5">
            <a:extLst>
              <a:ext uri="{FF2B5EF4-FFF2-40B4-BE49-F238E27FC236}">
                <a16:creationId xmlns:a16="http://schemas.microsoft.com/office/drawing/2014/main" id="{898F718F-28F5-4735-A01B-D532C6E7E342}"/>
              </a:ext>
            </a:extLst>
          </p:cNvPr>
          <p:cNvSpPr txBox="1"/>
          <p:nvPr/>
        </p:nvSpPr>
        <p:spPr>
          <a:xfrm>
            <a:off x="2119448" y="6248452"/>
            <a:ext cx="7089865" cy="369332"/>
          </a:xfrm>
          <a:prstGeom prst="rect">
            <a:avLst/>
          </a:prstGeom>
          <a:noFill/>
        </p:spPr>
        <p:txBody>
          <a:bodyPr wrap="square">
            <a:spAutoFit/>
          </a:bodyPr>
          <a:lstStyle/>
          <a:p>
            <a:r>
              <a:rPr lang="en-US" b="0" i="0" dirty="0">
                <a:solidFill>
                  <a:srgbClr val="222222"/>
                </a:solidFill>
                <a:effectLst/>
                <a:latin typeface="Calibri" panose="020F0502020204030204" pitchFamily="34" charset="0"/>
              </a:rPr>
              <a:t>©</a:t>
            </a:r>
            <a:r>
              <a:rPr lang="en-US" b="0" i="0" spc="-20"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2021</a:t>
            </a:r>
            <a:r>
              <a:rPr lang="en-US" b="0" i="0" spc="-5"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American</a:t>
            </a:r>
            <a:r>
              <a:rPr lang="en-US" b="0" i="0" spc="-15"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Spinal</a:t>
            </a:r>
            <a:r>
              <a:rPr lang="en-US" b="0" i="0" spc="-10"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Injury</a:t>
            </a:r>
            <a:r>
              <a:rPr lang="en-US" b="0" i="0" spc="-5"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Association.</a:t>
            </a:r>
            <a:r>
              <a:rPr lang="en-US" b="0" i="0" spc="230"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Reprinted</a:t>
            </a:r>
            <a:r>
              <a:rPr lang="en-US" b="0" i="0" spc="-15"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with</a:t>
            </a:r>
            <a:r>
              <a:rPr lang="en-US" b="0" i="0" spc="-15" dirty="0">
                <a:solidFill>
                  <a:srgbClr val="222222"/>
                </a:solidFill>
                <a:effectLst/>
                <a:latin typeface="Calibri" panose="020F0502020204030204" pitchFamily="34" charset="0"/>
              </a:rPr>
              <a:t> </a:t>
            </a:r>
            <a:r>
              <a:rPr lang="en-US" b="0" i="0" dirty="0">
                <a:solidFill>
                  <a:srgbClr val="222222"/>
                </a:solidFill>
                <a:effectLst/>
                <a:latin typeface="Calibri" panose="020F0502020204030204" pitchFamily="34" charset="0"/>
              </a:rPr>
              <a:t>permission.</a:t>
            </a:r>
            <a:endParaRPr lang="en-US" dirty="0"/>
          </a:p>
        </p:txBody>
      </p:sp>
      <p:sp>
        <p:nvSpPr>
          <p:cNvPr id="10" name="Content Placeholder 9">
            <a:extLst>
              <a:ext uri="{FF2B5EF4-FFF2-40B4-BE49-F238E27FC236}">
                <a16:creationId xmlns:a16="http://schemas.microsoft.com/office/drawing/2014/main" id="{7E02570D-7F16-4FB8-BB15-7CD7E65ACCD2}"/>
              </a:ext>
            </a:extLst>
          </p:cNvPr>
          <p:cNvSpPr>
            <a:spLocks noGrp="1"/>
          </p:cNvSpPr>
          <p:nvPr>
            <p:ph sz="half" idx="2"/>
          </p:nvPr>
        </p:nvSpPr>
        <p:spPr/>
        <p:txBody>
          <a:bodyPr/>
          <a:lstStyle/>
          <a:p>
            <a:endParaRPr lang="en-US"/>
          </a:p>
        </p:txBody>
      </p:sp>
      <p:pic>
        <p:nvPicPr>
          <p:cNvPr id="5" name="Picture 4">
            <a:extLst>
              <a:ext uri="{FF2B5EF4-FFF2-40B4-BE49-F238E27FC236}">
                <a16:creationId xmlns:a16="http://schemas.microsoft.com/office/drawing/2014/main" id="{3752063B-6026-4760-A068-FA3F2EC7E3D8}"/>
              </a:ext>
            </a:extLst>
          </p:cNvPr>
          <p:cNvPicPr>
            <a:picLocks noChangeAspect="1"/>
          </p:cNvPicPr>
          <p:nvPr/>
        </p:nvPicPr>
        <p:blipFill>
          <a:blip r:embed="rId3"/>
          <a:stretch>
            <a:fillRect/>
          </a:stretch>
        </p:blipFill>
        <p:spPr>
          <a:xfrm>
            <a:off x="6019800" y="1247185"/>
            <a:ext cx="5840825" cy="4534678"/>
          </a:xfrm>
          <a:prstGeom prst="rect">
            <a:avLst/>
          </a:prstGeom>
        </p:spPr>
      </p:pic>
    </p:spTree>
    <p:extLst>
      <p:ext uri="{BB962C8B-B14F-4D97-AF65-F5344CB8AC3E}">
        <p14:creationId xmlns:p14="http://schemas.microsoft.com/office/powerpoint/2010/main" val="3099227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C5FBB-6CB4-4478-A8D6-189D6F61C14B}"/>
              </a:ext>
            </a:extLst>
          </p:cNvPr>
          <p:cNvSpPr>
            <a:spLocks noGrp="1"/>
          </p:cNvSpPr>
          <p:nvPr>
            <p:ph type="title"/>
          </p:nvPr>
        </p:nvSpPr>
        <p:spPr/>
        <p:txBody>
          <a:bodyPr/>
          <a:lstStyle/>
          <a:p>
            <a:r>
              <a:rPr lang="en-US" dirty="0"/>
              <a:t>Spinal Shock</a:t>
            </a:r>
          </a:p>
        </p:txBody>
      </p:sp>
      <p:sp>
        <p:nvSpPr>
          <p:cNvPr id="3" name="Content Placeholder 2">
            <a:extLst>
              <a:ext uri="{FF2B5EF4-FFF2-40B4-BE49-F238E27FC236}">
                <a16:creationId xmlns:a16="http://schemas.microsoft.com/office/drawing/2014/main" id="{1FD79397-4150-4457-95C6-A0B29910C468}"/>
              </a:ext>
            </a:extLst>
          </p:cNvPr>
          <p:cNvSpPr>
            <a:spLocks noGrp="1"/>
          </p:cNvSpPr>
          <p:nvPr>
            <p:ph idx="1"/>
          </p:nvPr>
        </p:nvSpPr>
        <p:spPr/>
        <p:txBody>
          <a:bodyPr/>
          <a:lstStyle/>
          <a:p>
            <a:r>
              <a:rPr lang="en-US" dirty="0"/>
              <a:t>It is a transient state of complete areflexia after spinal cord injury</a:t>
            </a:r>
          </a:p>
          <a:p>
            <a:r>
              <a:rPr lang="en-US" dirty="0"/>
              <a:t>Typically resolves 24 hours</a:t>
            </a:r>
          </a:p>
          <a:p>
            <a:r>
              <a:rPr lang="en-US" dirty="0"/>
              <a:t>During spinal shock there is no residual cord function</a:t>
            </a:r>
          </a:p>
          <a:p>
            <a:r>
              <a:rPr lang="en-US" dirty="0"/>
              <a:t>End of spinal shock is heralded by return of anal wink or bulbocavernosus reflex</a:t>
            </a:r>
          </a:p>
          <a:p>
            <a:r>
              <a:rPr lang="en-US" dirty="0"/>
              <a:t>If sacral reflexes do not return – injury is termed complete</a:t>
            </a:r>
          </a:p>
        </p:txBody>
      </p:sp>
    </p:spTree>
    <p:extLst>
      <p:ext uri="{BB962C8B-B14F-4D97-AF65-F5344CB8AC3E}">
        <p14:creationId xmlns:p14="http://schemas.microsoft.com/office/powerpoint/2010/main" val="3390568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878"/>
            <a:ext cx="10515600" cy="1325563"/>
          </a:xfrm>
        </p:spPr>
        <p:txBody>
          <a:bodyPr/>
          <a:lstStyle/>
          <a:p>
            <a:pPr algn="ctr"/>
            <a:r>
              <a:rPr lang="en-US" dirty="0"/>
              <a:t>Complete or Incomplete SCI?</a:t>
            </a:r>
          </a:p>
        </p:txBody>
      </p:sp>
      <p:sp>
        <p:nvSpPr>
          <p:cNvPr id="5" name="Flowchart: Process 4"/>
          <p:cNvSpPr/>
          <p:nvPr/>
        </p:nvSpPr>
        <p:spPr>
          <a:xfrm>
            <a:off x="1778000" y="1134685"/>
            <a:ext cx="8940800" cy="108261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2"/>
                </a:solidFill>
              </a:rPr>
              <a:t>Rectal Examination</a:t>
            </a:r>
          </a:p>
          <a:p>
            <a:pPr algn="ctr"/>
            <a:r>
              <a:rPr lang="en-US" sz="2400" dirty="0">
                <a:solidFill>
                  <a:schemeClr val="bg2"/>
                </a:solidFill>
              </a:rPr>
              <a:t>Check for Voluntary Anal Contraction, Deep Anal Sensation or Sensation at Anal Mucocutaneous Junction</a:t>
            </a:r>
          </a:p>
        </p:txBody>
      </p:sp>
      <p:sp>
        <p:nvSpPr>
          <p:cNvPr id="6" name="Flowchart: Decision 5"/>
          <p:cNvSpPr/>
          <p:nvPr/>
        </p:nvSpPr>
        <p:spPr>
          <a:xfrm>
            <a:off x="1727200" y="3650101"/>
            <a:ext cx="2032000" cy="9906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rPr>
              <a:t>Yes</a:t>
            </a:r>
          </a:p>
        </p:txBody>
      </p:sp>
      <p:sp>
        <p:nvSpPr>
          <p:cNvPr id="7" name="Flowchart: Alternate Process 6"/>
          <p:cNvSpPr/>
          <p:nvPr/>
        </p:nvSpPr>
        <p:spPr>
          <a:xfrm>
            <a:off x="3556000" y="2678142"/>
            <a:ext cx="5384800" cy="762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rPr>
              <a:t>Are any of these present?</a:t>
            </a:r>
          </a:p>
        </p:txBody>
      </p:sp>
      <p:sp>
        <p:nvSpPr>
          <p:cNvPr id="9" name="Flowchart: Decision 8"/>
          <p:cNvSpPr/>
          <p:nvPr/>
        </p:nvSpPr>
        <p:spPr>
          <a:xfrm>
            <a:off x="8712200" y="3650101"/>
            <a:ext cx="2032000" cy="9906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rPr>
              <a:t>No</a:t>
            </a:r>
          </a:p>
        </p:txBody>
      </p:sp>
      <p:sp>
        <p:nvSpPr>
          <p:cNvPr id="10" name="Flowchart: Data 9"/>
          <p:cNvSpPr/>
          <p:nvPr/>
        </p:nvSpPr>
        <p:spPr>
          <a:xfrm>
            <a:off x="734203" y="5243093"/>
            <a:ext cx="4017992" cy="1066800"/>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rPr>
              <a:t>Incomplete SCI</a:t>
            </a:r>
          </a:p>
        </p:txBody>
      </p:sp>
      <p:sp>
        <p:nvSpPr>
          <p:cNvPr id="11" name="Flowchart: Data 10"/>
          <p:cNvSpPr/>
          <p:nvPr/>
        </p:nvSpPr>
        <p:spPr>
          <a:xfrm>
            <a:off x="7848600" y="5184689"/>
            <a:ext cx="3759200" cy="1066800"/>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solidFill>
              </a:rPr>
              <a:t>Complete</a:t>
            </a:r>
            <a:r>
              <a:rPr lang="en-US" sz="2400" dirty="0"/>
              <a:t> </a:t>
            </a:r>
            <a:r>
              <a:rPr lang="en-US" sz="2400" dirty="0">
                <a:solidFill>
                  <a:schemeClr val="bg2"/>
                </a:solidFill>
              </a:rPr>
              <a:t>SCI</a:t>
            </a:r>
          </a:p>
        </p:txBody>
      </p:sp>
      <p:cxnSp>
        <p:nvCxnSpPr>
          <p:cNvPr id="13" name="Straight Arrow Connector 12"/>
          <p:cNvCxnSpPr>
            <a:stCxn id="5" idx="2"/>
            <a:endCxn id="7" idx="0"/>
          </p:cNvCxnSpPr>
          <p:nvPr/>
        </p:nvCxnSpPr>
        <p:spPr>
          <a:xfrm>
            <a:off x="6248400" y="2217300"/>
            <a:ext cx="0" cy="460842"/>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7" idx="3"/>
            <a:endCxn id="9" idx="0"/>
          </p:cNvCxnSpPr>
          <p:nvPr/>
        </p:nvCxnSpPr>
        <p:spPr>
          <a:xfrm>
            <a:off x="8940800" y="3059142"/>
            <a:ext cx="787400" cy="590959"/>
          </a:xfrm>
          <a:prstGeom prst="bentConnector2">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23" name="Elbow Connector 22"/>
          <p:cNvCxnSpPr>
            <a:stCxn id="7" idx="1"/>
            <a:endCxn id="6" idx="0"/>
          </p:cNvCxnSpPr>
          <p:nvPr/>
        </p:nvCxnSpPr>
        <p:spPr>
          <a:xfrm rot="10800000" flipV="1">
            <a:off x="2743200" y="3059141"/>
            <a:ext cx="812800" cy="590959"/>
          </a:xfrm>
          <a:prstGeom prst="bentConnector2">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cxnSpLocks/>
          </p:cNvCxnSpPr>
          <p:nvPr/>
        </p:nvCxnSpPr>
        <p:spPr>
          <a:xfrm>
            <a:off x="2743200" y="4640701"/>
            <a:ext cx="0" cy="59096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cxnSpLocks/>
            <a:endCxn id="11" idx="1"/>
          </p:cNvCxnSpPr>
          <p:nvPr/>
        </p:nvCxnSpPr>
        <p:spPr>
          <a:xfrm flipH="1">
            <a:off x="9728200" y="4640701"/>
            <a:ext cx="4120" cy="543988"/>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39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18C5D-5379-44CD-823F-E18FCEE417BD}"/>
              </a:ext>
            </a:extLst>
          </p:cNvPr>
          <p:cNvSpPr>
            <a:spLocks noGrp="1"/>
          </p:cNvSpPr>
          <p:nvPr>
            <p:ph type="title"/>
          </p:nvPr>
        </p:nvSpPr>
        <p:spPr/>
        <p:txBody>
          <a:bodyPr/>
          <a:lstStyle/>
          <a:p>
            <a:r>
              <a:rPr lang="en-US" dirty="0"/>
              <a:t>ASIA Impairment Scale</a:t>
            </a:r>
          </a:p>
        </p:txBody>
      </p:sp>
      <p:graphicFrame>
        <p:nvGraphicFramePr>
          <p:cNvPr id="8" name="Table 8">
            <a:extLst>
              <a:ext uri="{FF2B5EF4-FFF2-40B4-BE49-F238E27FC236}">
                <a16:creationId xmlns:a16="http://schemas.microsoft.com/office/drawing/2014/main" id="{F80355FA-7AEA-454A-8053-5F3A1BA465AA}"/>
              </a:ext>
            </a:extLst>
          </p:cNvPr>
          <p:cNvGraphicFramePr>
            <a:graphicFrameLocks noGrp="1"/>
          </p:cNvGraphicFramePr>
          <p:nvPr>
            <p:ph idx="1"/>
            <p:extLst>
              <p:ext uri="{D42A27DB-BD31-4B8C-83A1-F6EECF244321}">
                <p14:modId xmlns:p14="http://schemas.microsoft.com/office/powerpoint/2010/main" val="3322713939"/>
              </p:ext>
            </p:extLst>
          </p:nvPr>
        </p:nvGraphicFramePr>
        <p:xfrm>
          <a:off x="838200" y="1828799"/>
          <a:ext cx="10515600" cy="4299585"/>
        </p:xfrm>
        <a:graphic>
          <a:graphicData uri="http://schemas.openxmlformats.org/drawingml/2006/table">
            <a:tbl>
              <a:tblPr bandRow="1">
                <a:tableStyleId>{5C22544A-7EE6-4342-B048-85BDC9FD1C3A}</a:tableStyleId>
              </a:tblPr>
              <a:tblGrid>
                <a:gridCol w="1008355">
                  <a:extLst>
                    <a:ext uri="{9D8B030D-6E8A-4147-A177-3AD203B41FA5}">
                      <a16:colId xmlns:a16="http://schemas.microsoft.com/office/drawing/2014/main" val="2311623834"/>
                    </a:ext>
                  </a:extLst>
                </a:gridCol>
                <a:gridCol w="9507245">
                  <a:extLst>
                    <a:ext uri="{9D8B030D-6E8A-4147-A177-3AD203B41FA5}">
                      <a16:colId xmlns:a16="http://schemas.microsoft.com/office/drawing/2014/main" val="3325264045"/>
                    </a:ext>
                  </a:extLst>
                </a:gridCol>
              </a:tblGrid>
              <a:tr h="639608">
                <a:tc>
                  <a:txBody>
                    <a:bodyPr/>
                    <a:lstStyle/>
                    <a:p>
                      <a:r>
                        <a:rPr lang="en-US" dirty="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Complete -  No sensory or motor function is preserved in the sacral segments S4-5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82456648"/>
                  </a:ext>
                </a:extLst>
              </a:tr>
              <a:tr h="913725">
                <a:tc>
                  <a:txBody>
                    <a:bodyPr/>
                    <a:lstStyle/>
                    <a:p>
                      <a:r>
                        <a:rPr lang="en-US"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Incomplete - Sensory but not motor function is preserved below the neurologic level and extends through the sacral segments S4-5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6929664"/>
                  </a:ext>
                </a:extLst>
              </a:tr>
              <a:tr h="1187843">
                <a:tc>
                  <a:txBody>
                    <a:bodyPr/>
                    <a:lstStyle/>
                    <a:p>
                      <a:r>
                        <a:rPr lang="en-US" dirty="0"/>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Incomplete - Motor function is preserved below the neurologic level, and more than half of key muscles below the neurologic level have a muscle grade of less than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32120861"/>
                  </a:ext>
                </a:extLst>
              </a:tr>
              <a:tr h="1187843">
                <a:tc>
                  <a:txBody>
                    <a:bodyPr/>
                    <a:lstStyle/>
                    <a:p>
                      <a:r>
                        <a:rPr lang="en-US" dirty="0"/>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Incomplete - Motor function is preserved below the neurologic level, and at least half of the key muscles below the neurologic level have a muscle grade of greater than or equal to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4183868"/>
                  </a:ext>
                </a:extLst>
              </a:tr>
              <a:tr h="370566">
                <a:tc>
                  <a:txBody>
                    <a:bodyPr/>
                    <a:lstStyle/>
                    <a:p>
                      <a:r>
                        <a:rPr lang="en-US" dirty="0"/>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Normal - Sensory and motor function is normal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5900844"/>
                  </a:ext>
                </a:extLst>
              </a:tr>
            </a:tbl>
          </a:graphicData>
        </a:graphic>
      </p:graphicFrame>
      <p:sp>
        <p:nvSpPr>
          <p:cNvPr id="10" name="TextBox 9">
            <a:extLst>
              <a:ext uri="{FF2B5EF4-FFF2-40B4-BE49-F238E27FC236}">
                <a16:creationId xmlns:a16="http://schemas.microsoft.com/office/drawing/2014/main" id="{C0B37B9D-2B5C-43AF-9FFD-28D73DB57F19}"/>
              </a:ext>
            </a:extLst>
          </p:cNvPr>
          <p:cNvSpPr txBox="1"/>
          <p:nvPr/>
        </p:nvSpPr>
        <p:spPr>
          <a:xfrm>
            <a:off x="2579914" y="6192969"/>
            <a:ext cx="7184572" cy="369332"/>
          </a:xfrm>
          <a:prstGeom prst="rect">
            <a:avLst/>
          </a:prstGeom>
          <a:noFill/>
        </p:spPr>
        <p:txBody>
          <a:bodyPr wrap="square" rtlCol="0">
            <a:spAutoFit/>
          </a:bodyPr>
          <a:lstStyle/>
          <a:p>
            <a:pPr algn="ctr"/>
            <a:r>
              <a:rPr lang="en-US" dirty="0">
                <a:solidFill>
                  <a:srgbClr val="FF0000"/>
                </a:solidFill>
              </a:rPr>
              <a:t>Initial ASIA classification scale determines prognosis</a:t>
            </a:r>
          </a:p>
        </p:txBody>
      </p:sp>
    </p:spTree>
    <p:extLst>
      <p:ext uri="{BB962C8B-B14F-4D97-AF65-F5344CB8AC3E}">
        <p14:creationId xmlns:p14="http://schemas.microsoft.com/office/powerpoint/2010/main" val="1050600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A4A3-2776-4861-9E52-5CF6E76AC45E}"/>
              </a:ext>
            </a:extLst>
          </p:cNvPr>
          <p:cNvSpPr>
            <a:spLocks noGrp="1"/>
          </p:cNvSpPr>
          <p:nvPr>
            <p:ph type="title"/>
          </p:nvPr>
        </p:nvSpPr>
        <p:spPr/>
        <p:txBody>
          <a:bodyPr/>
          <a:lstStyle/>
          <a:p>
            <a:pPr algn="ctr"/>
            <a:r>
              <a:rPr lang="en-US" dirty="0"/>
              <a:t>Algorithm for ASIA Grading</a:t>
            </a:r>
          </a:p>
        </p:txBody>
      </p:sp>
      <p:graphicFrame>
        <p:nvGraphicFramePr>
          <p:cNvPr id="5" name="Diagram 4">
            <a:extLst>
              <a:ext uri="{FF2B5EF4-FFF2-40B4-BE49-F238E27FC236}">
                <a16:creationId xmlns:a16="http://schemas.microsoft.com/office/drawing/2014/main" id="{DD172FA3-1137-4294-A625-4A96DF71F902}"/>
              </a:ext>
            </a:extLst>
          </p:cNvPr>
          <p:cNvGraphicFramePr/>
          <p:nvPr>
            <p:extLst>
              <p:ext uri="{D42A27DB-BD31-4B8C-83A1-F6EECF244321}">
                <p14:modId xmlns:p14="http://schemas.microsoft.com/office/powerpoint/2010/main" val="1611702789"/>
              </p:ext>
            </p:extLst>
          </p:nvPr>
        </p:nvGraphicFramePr>
        <p:xfrm>
          <a:off x="2644345" y="1690688"/>
          <a:ext cx="7169665" cy="4297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18654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A93EC-1B07-4780-BCDB-3958816D7AD2}"/>
              </a:ext>
            </a:extLst>
          </p:cNvPr>
          <p:cNvSpPr>
            <a:spLocks noGrp="1"/>
          </p:cNvSpPr>
          <p:nvPr>
            <p:ph type="title"/>
          </p:nvPr>
        </p:nvSpPr>
        <p:spPr/>
        <p:txBody>
          <a:bodyPr/>
          <a:lstStyle/>
          <a:p>
            <a:r>
              <a:rPr lang="en-US" dirty="0"/>
              <a:t>Incomplete Spinal Cord Injuries</a:t>
            </a:r>
          </a:p>
        </p:txBody>
      </p:sp>
      <p:sp>
        <p:nvSpPr>
          <p:cNvPr id="3" name="Content Placeholder 2">
            <a:extLst>
              <a:ext uri="{FF2B5EF4-FFF2-40B4-BE49-F238E27FC236}">
                <a16:creationId xmlns:a16="http://schemas.microsoft.com/office/drawing/2014/main" id="{C943DE08-3BF6-4D13-ABCF-6AAFF3FCC63B}"/>
              </a:ext>
            </a:extLst>
          </p:cNvPr>
          <p:cNvSpPr>
            <a:spLocks noGrp="1"/>
          </p:cNvSpPr>
          <p:nvPr>
            <p:ph idx="1"/>
          </p:nvPr>
        </p:nvSpPr>
        <p:spPr/>
        <p:txBody>
          <a:bodyPr/>
          <a:lstStyle/>
          <a:p>
            <a:r>
              <a:rPr lang="en-US" dirty="0"/>
              <a:t>Have preserved motor or sensory function below the level of injury OR,</a:t>
            </a:r>
          </a:p>
          <a:p>
            <a:r>
              <a:rPr lang="en-US" b="1" dirty="0"/>
              <a:t>Sacral sparing </a:t>
            </a:r>
            <a:r>
              <a:rPr lang="en-US" dirty="0"/>
              <a:t>(preserved rectal motor function or perianal sensation)</a:t>
            </a:r>
          </a:p>
          <a:p>
            <a:r>
              <a:rPr lang="en-US" dirty="0"/>
              <a:t>Involves ASIA grades B, C, and D</a:t>
            </a:r>
          </a:p>
          <a:p>
            <a:r>
              <a:rPr lang="en-US" dirty="0"/>
              <a:t>Based on anatomic location within the spinal cord parenchyma, these can also be described by one of several spinal cord injury syndromes (central cord, anterior cord, posterior cord or Brown-Sequard syndromes) </a:t>
            </a:r>
          </a:p>
        </p:txBody>
      </p:sp>
    </p:spTree>
    <p:extLst>
      <p:ext uri="{BB962C8B-B14F-4D97-AF65-F5344CB8AC3E}">
        <p14:creationId xmlns:p14="http://schemas.microsoft.com/office/powerpoint/2010/main" val="1526310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868A3D-265D-44C4-84FC-444E23BA609E}"/>
              </a:ext>
            </a:extLst>
          </p:cNvPr>
          <p:cNvSpPr>
            <a:spLocks noGrp="1"/>
          </p:cNvSpPr>
          <p:nvPr>
            <p:ph type="ctrTitle"/>
          </p:nvPr>
        </p:nvSpPr>
        <p:spPr>
          <a:xfrm>
            <a:off x="1524000" y="1666060"/>
            <a:ext cx="9144000" cy="2387600"/>
          </a:xfrm>
        </p:spPr>
        <p:txBody>
          <a:bodyPr>
            <a:normAutofit/>
          </a:bodyPr>
          <a:lstStyle/>
          <a:p>
            <a:r>
              <a:rPr lang="en-US" dirty="0"/>
              <a:t>Incomplete Spinal Cord Injury Syndromes</a:t>
            </a:r>
          </a:p>
        </p:txBody>
      </p:sp>
    </p:spTree>
    <p:extLst>
      <p:ext uri="{BB962C8B-B14F-4D97-AF65-F5344CB8AC3E}">
        <p14:creationId xmlns:p14="http://schemas.microsoft.com/office/powerpoint/2010/main" val="715139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59C8A-9A40-4A7A-AB6D-CD9D34513E55}"/>
              </a:ext>
            </a:extLst>
          </p:cNvPr>
          <p:cNvSpPr>
            <a:spLocks noGrp="1"/>
          </p:cNvSpPr>
          <p:nvPr>
            <p:ph type="title"/>
          </p:nvPr>
        </p:nvSpPr>
        <p:spPr/>
        <p:txBody>
          <a:bodyPr/>
          <a:lstStyle/>
          <a:p>
            <a:r>
              <a:rPr lang="en-US" b="1" u="sng" dirty="0"/>
              <a:t>Objectives</a:t>
            </a:r>
          </a:p>
        </p:txBody>
      </p:sp>
      <p:sp>
        <p:nvSpPr>
          <p:cNvPr id="3" name="Content Placeholder 2">
            <a:extLst>
              <a:ext uri="{FF2B5EF4-FFF2-40B4-BE49-F238E27FC236}">
                <a16:creationId xmlns:a16="http://schemas.microsoft.com/office/drawing/2014/main" id="{A8E9CCEE-C0F6-4A0E-9E1E-AF6FDAAFE95A}"/>
              </a:ext>
            </a:extLst>
          </p:cNvPr>
          <p:cNvSpPr>
            <a:spLocks noGrp="1"/>
          </p:cNvSpPr>
          <p:nvPr>
            <p:ph idx="1"/>
          </p:nvPr>
        </p:nvSpPr>
        <p:spPr>
          <a:xfrm>
            <a:off x="838200" y="1825625"/>
            <a:ext cx="10515600" cy="3883197"/>
          </a:xfrm>
        </p:spPr>
        <p:txBody>
          <a:bodyPr/>
          <a:lstStyle/>
          <a:p>
            <a:r>
              <a:rPr lang="en-US" b="1" dirty="0"/>
              <a:t>Overview of Spinal Cord Anatomy</a:t>
            </a:r>
          </a:p>
          <a:p>
            <a:r>
              <a:rPr lang="en-US" b="1" dirty="0"/>
              <a:t>Pathophysiology of Spinal Cord Injury</a:t>
            </a:r>
          </a:p>
          <a:p>
            <a:r>
              <a:rPr lang="en-US" b="1" dirty="0"/>
              <a:t>Classify SCIs based on neurologic involvement</a:t>
            </a:r>
          </a:p>
          <a:p>
            <a:r>
              <a:rPr lang="en-US" b="1" dirty="0"/>
              <a:t>Identify different Spinal Cord Injury syndromes</a:t>
            </a:r>
          </a:p>
          <a:p>
            <a:r>
              <a:rPr lang="en-US" b="1" dirty="0"/>
              <a:t>Medical and Surgical Management</a:t>
            </a:r>
          </a:p>
          <a:p>
            <a:r>
              <a:rPr lang="en-US" b="1" dirty="0"/>
              <a:t>Rehabilitation</a:t>
            </a:r>
          </a:p>
          <a:p>
            <a:r>
              <a:rPr lang="en-US" b="1" dirty="0"/>
              <a:t>Recent Advances</a:t>
            </a:r>
          </a:p>
          <a:p>
            <a:endParaRPr lang="en-US" b="1" dirty="0"/>
          </a:p>
        </p:txBody>
      </p:sp>
    </p:spTree>
    <p:extLst>
      <p:ext uri="{BB962C8B-B14F-4D97-AF65-F5344CB8AC3E}">
        <p14:creationId xmlns:p14="http://schemas.microsoft.com/office/powerpoint/2010/main" val="3558192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8056"/>
            <a:ext cx="7201941" cy="2241951"/>
          </a:xfrm>
          <a:prstGeom prst="rect">
            <a:avLst/>
          </a:prstGeom>
          <a:solidFill>
            <a:srgbClr val="543D44"/>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BF1E728-9369-494C-86B4-9143A14DF12F}"/>
              </a:ext>
            </a:extLst>
          </p:cNvPr>
          <p:cNvSpPr>
            <a:spLocks noGrp="1"/>
          </p:cNvSpPr>
          <p:nvPr>
            <p:ph type="title"/>
          </p:nvPr>
        </p:nvSpPr>
        <p:spPr>
          <a:xfrm>
            <a:off x="777240" y="731519"/>
            <a:ext cx="6586812" cy="1682496"/>
          </a:xfrm>
        </p:spPr>
        <p:txBody>
          <a:bodyPr vert="horz" lIns="91440" tIns="45720" rIns="91440" bIns="45720" rtlCol="0" anchor="ctr">
            <a:normAutofit/>
          </a:bodyPr>
          <a:lstStyle/>
          <a:p>
            <a:r>
              <a:rPr lang="en-US">
                <a:solidFill>
                  <a:srgbClr val="FFFFFF"/>
                </a:solidFill>
              </a:rPr>
              <a:t>Spinal Cord Injury Syndromes</a:t>
            </a:r>
          </a:p>
        </p:txBody>
      </p:sp>
      <p:pic>
        <p:nvPicPr>
          <p:cNvPr id="6" name="Content Placeholder 5" descr="A picture containing clipart&#10;&#10;Description automatically generated">
            <a:extLst>
              <a:ext uri="{FF2B5EF4-FFF2-40B4-BE49-F238E27FC236}">
                <a16:creationId xmlns:a16="http://schemas.microsoft.com/office/drawing/2014/main" id="{80154324-C052-4B76-9AC4-55711243ED32}"/>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7330" r="18554" b="2"/>
          <a:stretch/>
        </p:blipFill>
        <p:spPr>
          <a:xfrm>
            <a:off x="466343" y="2862599"/>
            <a:ext cx="5153415" cy="3536477"/>
          </a:xfrm>
          <a:prstGeom prst="rect">
            <a:avLst/>
          </a:prstGeom>
        </p:spPr>
      </p:pic>
      <p:sp>
        <p:nvSpPr>
          <p:cNvPr id="13" name="Rectangle 12">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8243" y="2862599"/>
            <a:ext cx="1880041" cy="1693147"/>
          </a:xfrm>
          <a:prstGeom prst="rect">
            <a:avLst/>
          </a:prstGeom>
          <a:solidFill>
            <a:srgbClr val="EEF13E">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9098" y="4731653"/>
            <a:ext cx="1879186" cy="1667425"/>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1" name="Rectangle 16">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450221"/>
            <a:ext cx="3887324"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9C51F8-2571-4527-A1A0-6E8CD9EEB956}"/>
              </a:ext>
            </a:extLst>
          </p:cNvPr>
          <p:cNvSpPr>
            <a:spLocks noGrp="1"/>
          </p:cNvSpPr>
          <p:nvPr>
            <p:ph sz="half" idx="1"/>
          </p:nvPr>
        </p:nvSpPr>
        <p:spPr>
          <a:xfrm>
            <a:off x="8100269" y="795548"/>
            <a:ext cx="3317031" cy="5275603"/>
          </a:xfrm>
        </p:spPr>
        <p:txBody>
          <a:bodyPr vert="horz" lIns="91440" tIns="45720" rIns="91440" bIns="45720" rtlCol="0" anchor="ctr">
            <a:normAutofit/>
          </a:bodyPr>
          <a:lstStyle/>
          <a:p>
            <a:r>
              <a:rPr lang="en-US" sz="1700" b="1" dirty="0"/>
              <a:t>Central Cord Syndrome</a:t>
            </a:r>
          </a:p>
          <a:p>
            <a:pPr lvl="1"/>
            <a:r>
              <a:rPr lang="en-US" sz="1700" dirty="0"/>
              <a:t>Most common</a:t>
            </a:r>
          </a:p>
          <a:p>
            <a:pPr lvl="1"/>
            <a:r>
              <a:rPr lang="en-US" sz="1700" dirty="0"/>
              <a:t>Extension injury in elderly with </a:t>
            </a:r>
            <a:r>
              <a:rPr lang="en-US" sz="1700" dirty="0" err="1"/>
              <a:t>spondylotic</a:t>
            </a:r>
            <a:r>
              <a:rPr lang="en-US" sz="1700" dirty="0"/>
              <a:t> spine – cord gets “pinched” between anterior osteophytes and posterior </a:t>
            </a:r>
            <a:r>
              <a:rPr lang="en-US" sz="1700" dirty="0" err="1"/>
              <a:t>infolded</a:t>
            </a:r>
            <a:r>
              <a:rPr lang="en-US" sz="1700" dirty="0"/>
              <a:t> ligamentum flavum</a:t>
            </a:r>
          </a:p>
          <a:p>
            <a:pPr lvl="1"/>
            <a:r>
              <a:rPr lang="en-US" sz="1700" dirty="0"/>
              <a:t>Contusion of the central area of the cord (</a:t>
            </a:r>
            <a:r>
              <a:rPr lang="en-US" sz="1700" dirty="0" err="1"/>
              <a:t>hematomyelia</a:t>
            </a:r>
            <a:r>
              <a:rPr lang="en-US" sz="1700" dirty="0"/>
              <a:t>) affects the lateral corticospinal tracts</a:t>
            </a:r>
          </a:p>
          <a:p>
            <a:pPr lvl="1"/>
            <a:r>
              <a:rPr lang="en-US" sz="1700" dirty="0"/>
              <a:t>More centrally located motor fibers from the hand and upper extremity are disproportionately affected</a:t>
            </a:r>
          </a:p>
          <a:p>
            <a:pPr marL="457200" lvl="1"/>
            <a:endParaRPr lang="en-US" sz="1700" dirty="0"/>
          </a:p>
        </p:txBody>
      </p:sp>
      <p:sp>
        <p:nvSpPr>
          <p:cNvPr id="7" name="Oval 6">
            <a:extLst>
              <a:ext uri="{FF2B5EF4-FFF2-40B4-BE49-F238E27FC236}">
                <a16:creationId xmlns:a16="http://schemas.microsoft.com/office/drawing/2014/main" id="{8B117750-59EE-496E-9332-201A1994FFB5}"/>
              </a:ext>
            </a:extLst>
          </p:cNvPr>
          <p:cNvSpPr/>
          <p:nvPr/>
        </p:nvSpPr>
        <p:spPr>
          <a:xfrm>
            <a:off x="1541703" y="3678416"/>
            <a:ext cx="3203291" cy="1754659"/>
          </a:xfrm>
          <a:prstGeom prst="ellipse">
            <a:avLst/>
          </a:prstGeom>
          <a:solidFill>
            <a:schemeClr val="accent2">
              <a:lumMod val="75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5131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8056"/>
            <a:ext cx="7201941" cy="2241951"/>
          </a:xfrm>
          <a:prstGeom prst="rect">
            <a:avLst/>
          </a:prstGeom>
          <a:solidFill>
            <a:srgbClr val="543D44"/>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04E98B0-BE62-40A6-8FAD-9B0F9F523557}"/>
              </a:ext>
            </a:extLst>
          </p:cNvPr>
          <p:cNvSpPr>
            <a:spLocks noGrp="1"/>
          </p:cNvSpPr>
          <p:nvPr>
            <p:ph type="title"/>
          </p:nvPr>
        </p:nvSpPr>
        <p:spPr>
          <a:xfrm>
            <a:off x="777240" y="731519"/>
            <a:ext cx="6586812" cy="1682496"/>
          </a:xfrm>
        </p:spPr>
        <p:txBody>
          <a:bodyPr vert="horz" lIns="91440" tIns="45720" rIns="91440" bIns="45720" rtlCol="0" anchor="ctr">
            <a:normAutofit/>
          </a:bodyPr>
          <a:lstStyle/>
          <a:p>
            <a:r>
              <a:rPr lang="en-US">
                <a:solidFill>
                  <a:srgbClr val="FFFFFF"/>
                </a:solidFill>
              </a:rPr>
              <a:t>Spinal Cord Injury Syndromes</a:t>
            </a:r>
          </a:p>
        </p:txBody>
      </p:sp>
      <p:pic>
        <p:nvPicPr>
          <p:cNvPr id="10" name="Content Placeholder 9" descr="A picture containing clipart&#10;&#10;Description automatically generated">
            <a:extLst>
              <a:ext uri="{FF2B5EF4-FFF2-40B4-BE49-F238E27FC236}">
                <a16:creationId xmlns:a16="http://schemas.microsoft.com/office/drawing/2014/main" id="{01D8F362-698D-491E-92C1-4C47A6355D1A}"/>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7330" r="18554" b="2"/>
          <a:stretch/>
        </p:blipFill>
        <p:spPr>
          <a:xfrm>
            <a:off x="466343" y="2862599"/>
            <a:ext cx="5153415" cy="3536477"/>
          </a:xfrm>
          <a:prstGeom prst="rect">
            <a:avLst/>
          </a:prstGeom>
        </p:spPr>
      </p:pic>
      <p:sp>
        <p:nvSpPr>
          <p:cNvPr id="17" name="Rectangle 16">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8243" y="2862599"/>
            <a:ext cx="1880041" cy="1693147"/>
          </a:xfrm>
          <a:prstGeom prst="rect">
            <a:avLst/>
          </a:prstGeom>
          <a:solidFill>
            <a:srgbClr val="EEF13E">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ectangle 18">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9098" y="4731653"/>
            <a:ext cx="1879186" cy="1667425"/>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1" name="Rectangle 20">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450221"/>
            <a:ext cx="3887324"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85AC7B0-98BE-45A2-B22C-2DCBC6B600AE}"/>
              </a:ext>
            </a:extLst>
          </p:cNvPr>
          <p:cNvSpPr>
            <a:spLocks noGrp="1"/>
          </p:cNvSpPr>
          <p:nvPr>
            <p:ph sz="half" idx="1"/>
          </p:nvPr>
        </p:nvSpPr>
        <p:spPr>
          <a:xfrm>
            <a:off x="8100269" y="795548"/>
            <a:ext cx="3317031" cy="5275603"/>
          </a:xfrm>
        </p:spPr>
        <p:txBody>
          <a:bodyPr vert="horz" lIns="91440" tIns="45720" rIns="91440" bIns="45720" rtlCol="0" anchor="ctr">
            <a:normAutofit/>
          </a:bodyPr>
          <a:lstStyle/>
          <a:p>
            <a:pPr lvl="1"/>
            <a:r>
              <a:rPr lang="en-US" sz="1900" dirty="0"/>
              <a:t>Most patients present as </a:t>
            </a:r>
            <a:r>
              <a:rPr lang="en-US" sz="1900" dirty="0" err="1"/>
              <a:t>quadriparetic</a:t>
            </a:r>
            <a:r>
              <a:rPr lang="en-US" sz="1900" dirty="0"/>
              <a:t> with or without bladder involvement</a:t>
            </a:r>
          </a:p>
          <a:p>
            <a:pPr lvl="1"/>
            <a:r>
              <a:rPr lang="en-US" sz="1900" dirty="0"/>
              <a:t>Recovery is typically caudal to cranial with return of sacral motor elements followed by lumbar.</a:t>
            </a:r>
          </a:p>
          <a:p>
            <a:pPr lvl="1"/>
            <a:r>
              <a:rPr lang="en-US" sz="1900" dirty="0"/>
              <a:t>Recovery of upper extremity function is minimal and depends on degree of grey matter destruction </a:t>
            </a:r>
          </a:p>
          <a:p>
            <a:pPr lvl="1"/>
            <a:r>
              <a:rPr lang="en-US" sz="1900" dirty="0"/>
              <a:t>Functional recovery is moderate with 75 percent achieving independent ambulatory status</a:t>
            </a:r>
          </a:p>
          <a:p>
            <a:endParaRPr lang="en-US" sz="1900" dirty="0"/>
          </a:p>
        </p:txBody>
      </p:sp>
      <p:sp>
        <p:nvSpPr>
          <p:cNvPr id="16" name="Oval 15">
            <a:extLst>
              <a:ext uri="{FF2B5EF4-FFF2-40B4-BE49-F238E27FC236}">
                <a16:creationId xmlns:a16="http://schemas.microsoft.com/office/drawing/2014/main" id="{F935C6ED-F5D6-42C1-A90D-7F710AC68B1E}"/>
              </a:ext>
            </a:extLst>
          </p:cNvPr>
          <p:cNvSpPr/>
          <p:nvPr/>
        </p:nvSpPr>
        <p:spPr>
          <a:xfrm>
            <a:off x="1541703" y="3678416"/>
            <a:ext cx="3203291" cy="1754659"/>
          </a:xfrm>
          <a:prstGeom prst="ellipse">
            <a:avLst/>
          </a:prstGeom>
          <a:solidFill>
            <a:schemeClr val="accent2">
              <a:lumMod val="75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903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65973-C879-4C5D-BD77-F3492A3A8ED4}"/>
              </a:ext>
            </a:extLst>
          </p:cNvPr>
          <p:cNvSpPr>
            <a:spLocks noGrp="1"/>
          </p:cNvSpPr>
          <p:nvPr>
            <p:ph type="title"/>
          </p:nvPr>
        </p:nvSpPr>
        <p:spPr/>
        <p:txBody>
          <a:bodyPr/>
          <a:lstStyle/>
          <a:p>
            <a:r>
              <a:rPr lang="en-US" dirty="0"/>
              <a:t>Surgical Management of Central Cord Syndrome</a:t>
            </a:r>
          </a:p>
        </p:txBody>
      </p:sp>
      <p:sp>
        <p:nvSpPr>
          <p:cNvPr id="5" name="Content Placeholder 4">
            <a:extLst>
              <a:ext uri="{FF2B5EF4-FFF2-40B4-BE49-F238E27FC236}">
                <a16:creationId xmlns:a16="http://schemas.microsoft.com/office/drawing/2014/main" id="{8EDC9057-59F1-4BE3-B870-C4D43FBEA4DC}"/>
              </a:ext>
            </a:extLst>
          </p:cNvPr>
          <p:cNvSpPr>
            <a:spLocks noGrp="1"/>
          </p:cNvSpPr>
          <p:nvPr>
            <p:ph idx="1"/>
          </p:nvPr>
        </p:nvSpPr>
        <p:spPr/>
        <p:txBody>
          <a:bodyPr>
            <a:normAutofit lnSpcReduction="10000"/>
          </a:bodyPr>
          <a:lstStyle/>
          <a:p>
            <a:r>
              <a:rPr lang="en-US" dirty="0"/>
              <a:t>In patients with ongoing cord compression, the effect of surgical timing on functional recovery has not been established conclusively leading to significant controversy about the optimal timing of surgical treatment.</a:t>
            </a:r>
          </a:p>
          <a:p>
            <a:r>
              <a:rPr lang="en-US" dirty="0"/>
              <a:t>Surgical Treatment for Acute Spinal Cord Injury Study (STASCIS)</a:t>
            </a:r>
          </a:p>
          <a:p>
            <a:pPr lvl="1"/>
            <a:r>
              <a:rPr lang="en-US" dirty="0"/>
              <a:t>Only level I study</a:t>
            </a:r>
          </a:p>
          <a:p>
            <a:pPr lvl="1"/>
            <a:r>
              <a:rPr lang="en-US" dirty="0"/>
              <a:t>Patients who had surgery within 24 hours had greater improvement.</a:t>
            </a:r>
          </a:p>
          <a:p>
            <a:r>
              <a:rPr lang="en-US" dirty="0"/>
              <a:t>In a meta-analysis which included 1687 patients, La Rosa et al concluded that patients with any traumatic SCI who had surgery within 24 hours had better outcomes than patients who were treated with late decompression or those who were treated conservatively.</a:t>
            </a:r>
          </a:p>
          <a:p>
            <a:pPr lvl="1"/>
            <a:endParaRPr lang="en-US" dirty="0"/>
          </a:p>
        </p:txBody>
      </p:sp>
    </p:spTree>
    <p:extLst>
      <p:ext uri="{BB962C8B-B14F-4D97-AF65-F5344CB8AC3E}">
        <p14:creationId xmlns:p14="http://schemas.microsoft.com/office/powerpoint/2010/main" val="2830721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2" y="453981"/>
            <a:ext cx="6675120" cy="1877811"/>
          </a:xfrm>
          <a:prstGeom prst="rect">
            <a:avLst/>
          </a:prstGeom>
          <a:solidFill>
            <a:srgbClr val="543D44"/>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BF1E728-9369-494C-86B4-9143A14DF12F}"/>
              </a:ext>
            </a:extLst>
          </p:cNvPr>
          <p:cNvSpPr>
            <a:spLocks noGrp="1"/>
          </p:cNvSpPr>
          <p:nvPr>
            <p:ph type="title"/>
          </p:nvPr>
        </p:nvSpPr>
        <p:spPr>
          <a:xfrm>
            <a:off x="731520" y="731520"/>
            <a:ext cx="6089904" cy="1426464"/>
          </a:xfrm>
        </p:spPr>
        <p:txBody>
          <a:bodyPr vert="horz" lIns="91440" tIns="45720" rIns="91440" bIns="45720" rtlCol="0" anchor="ctr">
            <a:normAutofit/>
          </a:bodyPr>
          <a:lstStyle/>
          <a:p>
            <a:r>
              <a:rPr lang="en-US">
                <a:solidFill>
                  <a:srgbClr val="FFFFFF"/>
                </a:solidFill>
              </a:rPr>
              <a:t>Spinal Cord Injury Syndromes</a:t>
            </a:r>
          </a:p>
        </p:txBody>
      </p:sp>
      <p:sp>
        <p:nvSpPr>
          <p:cNvPr id="15" name="Rectangle 14">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77100" y="461737"/>
            <a:ext cx="2149361" cy="1870055"/>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73768" y="453155"/>
            <a:ext cx="2149358" cy="1878638"/>
          </a:xfrm>
          <a:prstGeom prst="rect">
            <a:avLst/>
          </a:prstGeom>
          <a:solidFill>
            <a:srgbClr val="EEF13E"/>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9" name="Rectangle 18">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6675121"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9C51F8-2571-4527-A1A0-6E8CD9EEB956}"/>
              </a:ext>
            </a:extLst>
          </p:cNvPr>
          <p:cNvSpPr>
            <a:spLocks noGrp="1"/>
          </p:cNvSpPr>
          <p:nvPr>
            <p:ph sz="half" idx="1"/>
          </p:nvPr>
        </p:nvSpPr>
        <p:spPr>
          <a:xfrm>
            <a:off x="789456" y="2798385"/>
            <a:ext cx="6031967" cy="3283260"/>
          </a:xfrm>
        </p:spPr>
        <p:txBody>
          <a:bodyPr vert="horz" lIns="91440" tIns="45720" rIns="91440" bIns="45720" rtlCol="0" anchor="ctr">
            <a:normAutofit/>
          </a:bodyPr>
          <a:lstStyle/>
          <a:p>
            <a:r>
              <a:rPr lang="en-US" sz="2000" b="1" dirty="0"/>
              <a:t>Anterior Cord Syndrome</a:t>
            </a:r>
          </a:p>
          <a:p>
            <a:pPr lvl="1"/>
            <a:r>
              <a:rPr lang="en-US" sz="2000" dirty="0"/>
              <a:t>Direct compression of anterior spinal cord – disc herniation or osteophyte</a:t>
            </a:r>
          </a:p>
          <a:p>
            <a:pPr lvl="1"/>
            <a:r>
              <a:rPr lang="en-US" sz="2000" dirty="0"/>
              <a:t>Direct trauma to anterior cord</a:t>
            </a:r>
          </a:p>
          <a:p>
            <a:pPr lvl="1"/>
            <a:r>
              <a:rPr lang="en-US" sz="2000" dirty="0"/>
              <a:t>Ischemia due to anterior spinal artery involvement from trauma or infection</a:t>
            </a:r>
          </a:p>
          <a:p>
            <a:pPr lvl="1"/>
            <a:r>
              <a:rPr lang="en-US" sz="2000" dirty="0"/>
              <a:t>Loss of motor function and pain and temperature sensation</a:t>
            </a:r>
          </a:p>
          <a:p>
            <a:pPr lvl="1"/>
            <a:r>
              <a:rPr lang="en-US" sz="2000" dirty="0"/>
              <a:t>Preservation of vibration and position sense</a:t>
            </a:r>
          </a:p>
          <a:p>
            <a:pPr lvl="1"/>
            <a:r>
              <a:rPr lang="en-US" sz="2000" b="1" dirty="0"/>
              <a:t>Worst prognosis of all incomplete cord injuries</a:t>
            </a:r>
          </a:p>
        </p:txBody>
      </p:sp>
      <p:pic>
        <p:nvPicPr>
          <p:cNvPr id="8" name="Content Placeholder 7" descr="A picture containing clipart&#10;&#10;Description automatically generated">
            <a:extLst>
              <a:ext uri="{FF2B5EF4-FFF2-40B4-BE49-F238E27FC236}">
                <a16:creationId xmlns:a16="http://schemas.microsoft.com/office/drawing/2014/main" id="{F58DDD17-3685-4707-9997-22A46B8E0180}"/>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24369" r="25591"/>
          <a:stretch/>
        </p:blipFill>
        <p:spPr>
          <a:xfrm>
            <a:off x="7277100" y="2480954"/>
            <a:ext cx="4455979" cy="3918123"/>
          </a:xfrm>
          <a:prstGeom prst="rect">
            <a:avLst/>
          </a:prstGeom>
        </p:spPr>
      </p:pic>
      <p:sp>
        <p:nvSpPr>
          <p:cNvPr id="14" name="Oval 13">
            <a:extLst>
              <a:ext uri="{FF2B5EF4-FFF2-40B4-BE49-F238E27FC236}">
                <a16:creationId xmlns:a16="http://schemas.microsoft.com/office/drawing/2014/main" id="{3D9ADBCD-BF6A-44D6-B7D9-73F2106EF693}"/>
              </a:ext>
            </a:extLst>
          </p:cNvPr>
          <p:cNvSpPr/>
          <p:nvPr/>
        </p:nvSpPr>
        <p:spPr>
          <a:xfrm>
            <a:off x="7972122" y="4326986"/>
            <a:ext cx="3203291" cy="1754659"/>
          </a:xfrm>
          <a:prstGeom prst="ellipse">
            <a:avLst/>
          </a:prstGeom>
          <a:solidFill>
            <a:schemeClr val="accent2">
              <a:lumMod val="75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5224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8056"/>
            <a:ext cx="7201941" cy="2241951"/>
          </a:xfrm>
          <a:prstGeom prst="rect">
            <a:avLst/>
          </a:prstGeom>
          <a:solidFill>
            <a:srgbClr val="543D44"/>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BF1E728-9369-494C-86B4-9143A14DF12F}"/>
              </a:ext>
            </a:extLst>
          </p:cNvPr>
          <p:cNvSpPr>
            <a:spLocks noGrp="1"/>
          </p:cNvSpPr>
          <p:nvPr>
            <p:ph type="title"/>
          </p:nvPr>
        </p:nvSpPr>
        <p:spPr>
          <a:xfrm>
            <a:off x="777240" y="731519"/>
            <a:ext cx="6586812" cy="1682496"/>
          </a:xfrm>
        </p:spPr>
        <p:txBody>
          <a:bodyPr vert="horz" lIns="91440" tIns="45720" rIns="91440" bIns="45720" rtlCol="0" anchor="ctr">
            <a:normAutofit/>
          </a:bodyPr>
          <a:lstStyle/>
          <a:p>
            <a:r>
              <a:rPr lang="en-US">
                <a:solidFill>
                  <a:srgbClr val="FFFFFF"/>
                </a:solidFill>
              </a:rPr>
              <a:t>Spinal Cord Injury Syndromes</a:t>
            </a:r>
          </a:p>
        </p:txBody>
      </p:sp>
      <p:pic>
        <p:nvPicPr>
          <p:cNvPr id="8" name="Content Placeholder 7" descr="A picture containing clipart&#10;&#10;Description automatically generated">
            <a:extLst>
              <a:ext uri="{FF2B5EF4-FFF2-40B4-BE49-F238E27FC236}">
                <a16:creationId xmlns:a16="http://schemas.microsoft.com/office/drawing/2014/main" id="{9C03D48D-7F1D-4D48-A765-2E19595CBA9B}"/>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7330" r="18554" b="2"/>
          <a:stretch/>
        </p:blipFill>
        <p:spPr>
          <a:xfrm>
            <a:off x="466343" y="2862599"/>
            <a:ext cx="5153415" cy="3536477"/>
          </a:xfrm>
          <a:prstGeom prst="rect">
            <a:avLst/>
          </a:prstGeom>
        </p:spPr>
      </p:pic>
      <p:sp>
        <p:nvSpPr>
          <p:cNvPr id="15" name="Rectangle 14">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8243" y="2862599"/>
            <a:ext cx="1880041" cy="1693147"/>
          </a:xfrm>
          <a:prstGeom prst="rect">
            <a:avLst/>
          </a:prstGeom>
          <a:solidFill>
            <a:srgbClr val="EEF13E">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7" name="Rectangle 16">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9098" y="4731653"/>
            <a:ext cx="1879186" cy="1667425"/>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9" name="Rectangle 18">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450221"/>
            <a:ext cx="3887324" cy="5948858"/>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49C51F8-2571-4527-A1A0-6E8CD9EEB956}"/>
              </a:ext>
            </a:extLst>
          </p:cNvPr>
          <p:cNvSpPr>
            <a:spLocks noGrp="1"/>
          </p:cNvSpPr>
          <p:nvPr>
            <p:ph sz="half" idx="1"/>
          </p:nvPr>
        </p:nvSpPr>
        <p:spPr>
          <a:xfrm>
            <a:off x="8100269" y="795548"/>
            <a:ext cx="3317031" cy="5275603"/>
          </a:xfrm>
        </p:spPr>
        <p:txBody>
          <a:bodyPr vert="horz" lIns="91440" tIns="45720" rIns="91440" bIns="45720" rtlCol="0" anchor="ctr">
            <a:normAutofit/>
          </a:bodyPr>
          <a:lstStyle/>
          <a:p>
            <a:r>
              <a:rPr lang="en-US" sz="2000" b="1" dirty="0"/>
              <a:t>Posterior Cord Syndrome</a:t>
            </a:r>
          </a:p>
          <a:p>
            <a:pPr lvl="1"/>
            <a:r>
              <a:rPr lang="en-US" sz="2000" dirty="0"/>
              <a:t>Least common</a:t>
            </a:r>
          </a:p>
          <a:p>
            <a:pPr lvl="1"/>
            <a:r>
              <a:rPr lang="en-US" sz="2000" dirty="0"/>
              <a:t>Caused by injury to dorsal column from trauma, tumors or posterior osteophytes/calcified ligamentum flavum</a:t>
            </a:r>
          </a:p>
          <a:p>
            <a:pPr lvl="1"/>
            <a:r>
              <a:rPr lang="en-US" sz="2000" dirty="0"/>
              <a:t>Loss of vibration and joint position sense</a:t>
            </a:r>
          </a:p>
          <a:p>
            <a:pPr lvl="1"/>
            <a:r>
              <a:rPr lang="en-US" sz="2000" dirty="0"/>
              <a:t>Touch, pain and motor function is preserved</a:t>
            </a:r>
          </a:p>
          <a:p>
            <a:pPr lvl="1"/>
            <a:r>
              <a:rPr lang="en-US" sz="2000" dirty="0"/>
              <a:t>Functional recovery is fair.</a:t>
            </a:r>
          </a:p>
        </p:txBody>
      </p:sp>
      <p:sp>
        <p:nvSpPr>
          <p:cNvPr id="14" name="Oval 13">
            <a:extLst>
              <a:ext uri="{FF2B5EF4-FFF2-40B4-BE49-F238E27FC236}">
                <a16:creationId xmlns:a16="http://schemas.microsoft.com/office/drawing/2014/main" id="{086483A7-FCD1-49EE-9A10-8CD477845B05}"/>
              </a:ext>
            </a:extLst>
          </p:cNvPr>
          <p:cNvSpPr/>
          <p:nvPr/>
        </p:nvSpPr>
        <p:spPr>
          <a:xfrm>
            <a:off x="1471953" y="2876178"/>
            <a:ext cx="3203291" cy="1754659"/>
          </a:xfrm>
          <a:prstGeom prst="ellipse">
            <a:avLst/>
          </a:prstGeom>
          <a:solidFill>
            <a:schemeClr val="accent2">
              <a:lumMod val="75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4966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rgbClr val="543D44">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BF1E728-9369-494C-86B4-9143A14DF12F}"/>
              </a:ext>
            </a:extLst>
          </p:cNvPr>
          <p:cNvSpPr>
            <a:spLocks noGrp="1"/>
          </p:cNvSpPr>
          <p:nvPr>
            <p:ph type="title"/>
          </p:nvPr>
        </p:nvSpPr>
        <p:spPr>
          <a:xfrm>
            <a:off x="524256" y="491260"/>
            <a:ext cx="6594189" cy="1625210"/>
          </a:xfrm>
        </p:spPr>
        <p:txBody>
          <a:bodyPr vert="horz" lIns="91440" tIns="45720" rIns="91440" bIns="45720" rtlCol="0" anchor="ctr">
            <a:normAutofit/>
          </a:bodyPr>
          <a:lstStyle/>
          <a:p>
            <a:r>
              <a:rPr lang="en-US">
                <a:solidFill>
                  <a:srgbClr val="FFFFFF"/>
                </a:solidFill>
              </a:rPr>
              <a:t>Spinal Cord Injury Syndromes</a:t>
            </a:r>
          </a:p>
        </p:txBody>
      </p:sp>
      <p:pic>
        <p:nvPicPr>
          <p:cNvPr id="6" name="Content Placeholder 5" descr="A picture containing clipart&#10;&#10;Description automatically generated">
            <a:extLst>
              <a:ext uri="{FF2B5EF4-FFF2-40B4-BE49-F238E27FC236}">
                <a16:creationId xmlns:a16="http://schemas.microsoft.com/office/drawing/2014/main" id="{5EEA2242-7156-4EE4-A4C4-0C153382412D}"/>
              </a:ext>
            </a:extLst>
          </p:cNvPr>
          <p:cNvPicPr>
            <a:picLocks noGrp="1" noChangeAspect="1"/>
          </p:cNvPicPr>
          <p:nvPr>
            <p:ph sz="half" idx="2"/>
          </p:nvPr>
        </p:nvPicPr>
        <p:blipFill rotWithShape="1">
          <a:blip r:embed="rId3">
            <a:extLst>
              <a:ext uri="{28A0092B-C50C-407E-A947-70E740481C1C}">
                <a14:useLocalDpi xmlns:a14="http://schemas.microsoft.com/office/drawing/2010/main" val="0"/>
              </a:ext>
            </a:extLst>
          </a:blip>
          <a:srcRect l="11332" r="12553" b="-1"/>
          <a:stretch/>
        </p:blipFill>
        <p:spPr>
          <a:xfrm>
            <a:off x="733599" y="2455526"/>
            <a:ext cx="6441125" cy="3723475"/>
          </a:xfrm>
          <a:prstGeom prst="rect">
            <a:avLst/>
          </a:prstGeom>
        </p:spPr>
      </p:pic>
      <p:sp>
        <p:nvSpPr>
          <p:cNvPr id="13" name="Rectangle 1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49C51F8-2571-4527-A1A0-6E8CD9EEB956}"/>
              </a:ext>
            </a:extLst>
          </p:cNvPr>
          <p:cNvSpPr>
            <a:spLocks noGrp="1"/>
          </p:cNvSpPr>
          <p:nvPr>
            <p:ph sz="half" idx="1"/>
          </p:nvPr>
        </p:nvSpPr>
        <p:spPr>
          <a:xfrm>
            <a:off x="7582563" y="320623"/>
            <a:ext cx="4085181" cy="6214534"/>
          </a:xfrm>
        </p:spPr>
        <p:txBody>
          <a:bodyPr vert="horz" lIns="91440" tIns="45720" rIns="91440" bIns="45720" rtlCol="0" anchor="ctr">
            <a:normAutofit/>
          </a:bodyPr>
          <a:lstStyle/>
          <a:p>
            <a:r>
              <a:rPr lang="en-US" sz="1400" b="1" dirty="0">
                <a:solidFill>
                  <a:srgbClr val="FFFFFF"/>
                </a:solidFill>
              </a:rPr>
              <a:t>Brown-Sequard Syndrome</a:t>
            </a:r>
          </a:p>
          <a:p>
            <a:endParaRPr lang="en-US" sz="1400" b="1" dirty="0">
              <a:solidFill>
                <a:srgbClr val="FFFFFF"/>
              </a:solidFill>
            </a:endParaRPr>
          </a:p>
          <a:p>
            <a:pPr lvl="1"/>
            <a:r>
              <a:rPr lang="en-US" sz="1400" dirty="0" err="1">
                <a:solidFill>
                  <a:srgbClr val="FFFFFF"/>
                </a:solidFill>
              </a:rPr>
              <a:t>Hemitransection</a:t>
            </a:r>
            <a:r>
              <a:rPr lang="en-US" sz="1400" dirty="0">
                <a:solidFill>
                  <a:srgbClr val="FFFFFF"/>
                </a:solidFill>
              </a:rPr>
              <a:t> of the spinal cord</a:t>
            </a:r>
          </a:p>
          <a:p>
            <a:pPr lvl="1"/>
            <a:r>
              <a:rPr lang="en-US" sz="1400" dirty="0">
                <a:solidFill>
                  <a:srgbClr val="FFFFFF"/>
                </a:solidFill>
              </a:rPr>
              <a:t>Usually with penetrating injury</a:t>
            </a:r>
          </a:p>
          <a:p>
            <a:pPr lvl="1"/>
            <a:r>
              <a:rPr lang="en-US" sz="1400" dirty="0">
                <a:solidFill>
                  <a:srgbClr val="FFFFFF"/>
                </a:solidFill>
              </a:rPr>
              <a:t>Corticospinal tract involvement</a:t>
            </a:r>
          </a:p>
          <a:p>
            <a:pPr lvl="2"/>
            <a:r>
              <a:rPr lang="en-US" sz="1400" dirty="0">
                <a:solidFill>
                  <a:srgbClr val="FFFFFF"/>
                </a:solidFill>
              </a:rPr>
              <a:t>flaccid paralysis at the level of the lesion (lower motor neuron), </a:t>
            </a:r>
          </a:p>
          <a:p>
            <a:pPr lvl="2"/>
            <a:r>
              <a:rPr lang="en-US" sz="1400" dirty="0">
                <a:solidFill>
                  <a:srgbClr val="FFFFFF"/>
                </a:solidFill>
              </a:rPr>
              <a:t>spastic paralysis below the lesion </a:t>
            </a:r>
          </a:p>
          <a:p>
            <a:pPr lvl="1"/>
            <a:r>
              <a:rPr lang="en-US" sz="1400" dirty="0">
                <a:solidFill>
                  <a:srgbClr val="FFFFFF"/>
                </a:solidFill>
              </a:rPr>
              <a:t>Posterior Column (uncrossed fibers) involvement</a:t>
            </a:r>
          </a:p>
          <a:p>
            <a:pPr lvl="2"/>
            <a:r>
              <a:rPr lang="en-US" sz="1400" dirty="0">
                <a:solidFill>
                  <a:srgbClr val="FFFFFF"/>
                </a:solidFill>
              </a:rPr>
              <a:t>Ipsilateral loss of proprioception and vibration as well as fine touch</a:t>
            </a:r>
          </a:p>
          <a:p>
            <a:pPr lvl="1"/>
            <a:r>
              <a:rPr lang="en-US" sz="1400" dirty="0">
                <a:solidFill>
                  <a:srgbClr val="FFFFFF"/>
                </a:solidFill>
              </a:rPr>
              <a:t>Spinothalamic tract involvement (fibers cross </a:t>
            </a:r>
            <a:r>
              <a:rPr lang="en-US" sz="1400" b="1" dirty="0">
                <a:solidFill>
                  <a:srgbClr val="FFFFFF"/>
                </a:solidFill>
              </a:rPr>
              <a:t>one or two</a:t>
            </a:r>
            <a:r>
              <a:rPr lang="en-US" sz="1400" dirty="0">
                <a:solidFill>
                  <a:srgbClr val="FFFFFF"/>
                </a:solidFill>
              </a:rPr>
              <a:t> levels after entering the cord)</a:t>
            </a:r>
          </a:p>
          <a:p>
            <a:pPr lvl="2"/>
            <a:r>
              <a:rPr lang="en-US" sz="1400" dirty="0">
                <a:solidFill>
                  <a:srgbClr val="FFFFFF"/>
                </a:solidFill>
              </a:rPr>
              <a:t>Contralateral loss of pain, temperature and crude touch</a:t>
            </a:r>
          </a:p>
          <a:p>
            <a:pPr lvl="1"/>
            <a:r>
              <a:rPr lang="en-US" sz="1400" dirty="0">
                <a:solidFill>
                  <a:srgbClr val="FFFFFF"/>
                </a:solidFill>
              </a:rPr>
              <a:t>Fairly good prognosis</a:t>
            </a:r>
          </a:p>
          <a:p>
            <a:pPr lvl="1"/>
            <a:endParaRPr lang="en-US" sz="1400" dirty="0">
              <a:solidFill>
                <a:srgbClr val="FFFFFF"/>
              </a:solidFill>
            </a:endParaRPr>
          </a:p>
        </p:txBody>
      </p:sp>
      <p:sp>
        <p:nvSpPr>
          <p:cNvPr id="7" name="Rectangle 6">
            <a:extLst>
              <a:ext uri="{FF2B5EF4-FFF2-40B4-BE49-F238E27FC236}">
                <a16:creationId xmlns:a16="http://schemas.microsoft.com/office/drawing/2014/main" id="{CD32725C-FFC6-4E07-B5F1-F735713E3B7C}"/>
              </a:ext>
            </a:extLst>
          </p:cNvPr>
          <p:cNvSpPr/>
          <p:nvPr/>
        </p:nvSpPr>
        <p:spPr>
          <a:xfrm>
            <a:off x="3954162" y="2545492"/>
            <a:ext cx="2557849" cy="3546389"/>
          </a:xfrm>
          <a:prstGeom prst="rect">
            <a:avLst/>
          </a:prstGeom>
          <a:solidFill>
            <a:schemeClr val="accent2">
              <a:lumMod val="7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0418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75DD3A-1641-41E0-B0D4-1A248F7AB969}"/>
              </a:ext>
            </a:extLst>
          </p:cNvPr>
          <p:cNvSpPr>
            <a:spLocks noGrp="1"/>
          </p:cNvSpPr>
          <p:nvPr>
            <p:ph type="ctrTitle"/>
          </p:nvPr>
        </p:nvSpPr>
        <p:spPr/>
        <p:txBody>
          <a:bodyPr>
            <a:normAutofit/>
          </a:bodyPr>
          <a:lstStyle/>
          <a:p>
            <a:r>
              <a:rPr lang="en-US" dirty="0"/>
              <a:t>Medical Management</a:t>
            </a:r>
          </a:p>
        </p:txBody>
      </p:sp>
      <p:sp>
        <p:nvSpPr>
          <p:cNvPr id="6" name="Subtitle 5">
            <a:extLst>
              <a:ext uri="{FF2B5EF4-FFF2-40B4-BE49-F238E27FC236}">
                <a16:creationId xmlns:a16="http://schemas.microsoft.com/office/drawing/2014/main" id="{6ED2073E-6A3D-4752-A746-4FC475F59A8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235858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D7D71-92CF-4856-A312-4363DDCCC96C}"/>
              </a:ext>
            </a:extLst>
          </p:cNvPr>
          <p:cNvSpPr>
            <a:spLocks noGrp="1"/>
          </p:cNvSpPr>
          <p:nvPr>
            <p:ph type="title"/>
          </p:nvPr>
        </p:nvSpPr>
        <p:spPr/>
        <p:txBody>
          <a:bodyPr/>
          <a:lstStyle/>
          <a:p>
            <a:r>
              <a:rPr lang="en-US" dirty="0"/>
              <a:t>Management of Spinal Cord Injury</a:t>
            </a:r>
          </a:p>
        </p:txBody>
      </p:sp>
      <p:sp>
        <p:nvSpPr>
          <p:cNvPr id="5" name="Content Placeholder 4">
            <a:extLst>
              <a:ext uri="{FF2B5EF4-FFF2-40B4-BE49-F238E27FC236}">
                <a16:creationId xmlns:a16="http://schemas.microsoft.com/office/drawing/2014/main" id="{067E1831-739A-4D2D-84FE-5DFE9EAA64D9}"/>
              </a:ext>
            </a:extLst>
          </p:cNvPr>
          <p:cNvSpPr>
            <a:spLocks noGrp="1"/>
          </p:cNvSpPr>
          <p:nvPr>
            <p:ph idx="1"/>
          </p:nvPr>
        </p:nvSpPr>
        <p:spPr/>
        <p:txBody>
          <a:bodyPr/>
          <a:lstStyle/>
          <a:p>
            <a:r>
              <a:rPr lang="en-US" dirty="0"/>
              <a:t>Goals of Management:</a:t>
            </a:r>
          </a:p>
          <a:p>
            <a:pPr lvl="1"/>
            <a:r>
              <a:rPr lang="en-US" dirty="0"/>
              <a:t>Optimize neurologic outcome</a:t>
            </a:r>
          </a:p>
          <a:p>
            <a:pPr lvl="1"/>
            <a:r>
              <a:rPr lang="en-US" dirty="0"/>
              <a:t>Allow for early mobilization by stabilizing the associated spinal injury</a:t>
            </a:r>
          </a:p>
          <a:p>
            <a:pPr lvl="1"/>
            <a:r>
              <a:rPr lang="en-US" dirty="0"/>
              <a:t>Facilitate rehabilitation – consult Rehab medicine early</a:t>
            </a:r>
          </a:p>
          <a:p>
            <a:pPr lvl="1"/>
            <a:endParaRPr lang="en-US" dirty="0"/>
          </a:p>
        </p:txBody>
      </p:sp>
    </p:spTree>
    <p:extLst>
      <p:ext uri="{BB962C8B-B14F-4D97-AF65-F5344CB8AC3E}">
        <p14:creationId xmlns:p14="http://schemas.microsoft.com/office/powerpoint/2010/main" val="31750452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EBEF1-B0C6-4AF3-A750-F0002C9E4D36}"/>
              </a:ext>
            </a:extLst>
          </p:cNvPr>
          <p:cNvSpPr>
            <a:spLocks noGrp="1"/>
          </p:cNvSpPr>
          <p:nvPr>
            <p:ph type="title"/>
          </p:nvPr>
        </p:nvSpPr>
        <p:spPr/>
        <p:txBody>
          <a:bodyPr/>
          <a:lstStyle/>
          <a:p>
            <a:r>
              <a:rPr lang="en-US" dirty="0"/>
              <a:t>Medical Management - Cardiovascular</a:t>
            </a:r>
          </a:p>
        </p:txBody>
      </p:sp>
      <p:sp>
        <p:nvSpPr>
          <p:cNvPr id="3" name="Content Placeholder 2">
            <a:extLst>
              <a:ext uri="{FF2B5EF4-FFF2-40B4-BE49-F238E27FC236}">
                <a16:creationId xmlns:a16="http://schemas.microsoft.com/office/drawing/2014/main" id="{1815F5CB-B47E-47DB-992C-73AC0804EC99}"/>
              </a:ext>
            </a:extLst>
          </p:cNvPr>
          <p:cNvSpPr>
            <a:spLocks noGrp="1"/>
          </p:cNvSpPr>
          <p:nvPr>
            <p:ph idx="1"/>
          </p:nvPr>
        </p:nvSpPr>
        <p:spPr>
          <a:xfrm>
            <a:off x="838200" y="1825625"/>
            <a:ext cx="10515600" cy="4031476"/>
          </a:xfrm>
        </p:spPr>
        <p:txBody>
          <a:bodyPr>
            <a:normAutofit fontScale="85000" lnSpcReduction="20000"/>
          </a:bodyPr>
          <a:lstStyle/>
          <a:p>
            <a:r>
              <a:rPr lang="en-US" dirty="0"/>
              <a:t>Transection of sympathetic pathways causes bradycardia and neurogenic shock</a:t>
            </a:r>
          </a:p>
          <a:p>
            <a:r>
              <a:rPr lang="en-US" dirty="0"/>
              <a:t>Important to avoid hypotension – restore intravascular volume with fluids and administer vasopressors if needed</a:t>
            </a:r>
          </a:p>
          <a:p>
            <a:r>
              <a:rPr lang="en-US" dirty="0"/>
              <a:t>Need an arterial line for blood pressure monitoring</a:t>
            </a:r>
          </a:p>
          <a:p>
            <a:r>
              <a:rPr lang="en-US" dirty="0"/>
              <a:t>Early restoration of cord perfusion is associated with improved neurologic recovery*</a:t>
            </a:r>
          </a:p>
          <a:p>
            <a:r>
              <a:rPr lang="en-US" dirty="0"/>
              <a:t>Disruption in autonomic nervous system can cause loss of vasomotor control with impairment in thermoregulation causing </a:t>
            </a:r>
            <a:r>
              <a:rPr lang="en-US" b="1" dirty="0"/>
              <a:t>severe </a:t>
            </a:r>
            <a:r>
              <a:rPr lang="en-US" dirty="0"/>
              <a:t>hyperpyrexia</a:t>
            </a:r>
          </a:p>
          <a:p>
            <a:pPr lvl="1"/>
            <a:r>
              <a:rPr lang="en-US" dirty="0"/>
              <a:t>Treated with external cooling devices like cooling blankets</a:t>
            </a:r>
          </a:p>
          <a:p>
            <a:pPr lvl="1"/>
            <a:r>
              <a:rPr lang="en-US" dirty="0"/>
              <a:t>In an intubated patient it may be mistaken for sepsis if autonomic dysregulation is not considered as a differential diagnosis</a:t>
            </a:r>
          </a:p>
          <a:p>
            <a:pPr lvl="1"/>
            <a:r>
              <a:rPr lang="en-US" dirty="0"/>
              <a:t>Temperatures as high as 109 degrees have been reported </a:t>
            </a:r>
          </a:p>
        </p:txBody>
      </p:sp>
      <p:sp>
        <p:nvSpPr>
          <p:cNvPr id="4" name="TextBox 3">
            <a:extLst>
              <a:ext uri="{FF2B5EF4-FFF2-40B4-BE49-F238E27FC236}">
                <a16:creationId xmlns:a16="http://schemas.microsoft.com/office/drawing/2014/main" id="{170C71CF-23F6-4C71-A889-E49F89F067AB}"/>
              </a:ext>
            </a:extLst>
          </p:cNvPr>
          <p:cNvSpPr txBox="1"/>
          <p:nvPr/>
        </p:nvSpPr>
        <p:spPr>
          <a:xfrm>
            <a:off x="838200" y="5857101"/>
            <a:ext cx="11073714" cy="338554"/>
          </a:xfrm>
          <a:prstGeom prst="rect">
            <a:avLst/>
          </a:prstGeom>
          <a:noFill/>
        </p:spPr>
        <p:txBody>
          <a:bodyPr wrap="square" rtlCol="0">
            <a:spAutoFit/>
          </a:bodyPr>
          <a:lstStyle/>
          <a:p>
            <a:pPr algn="ctr"/>
            <a:r>
              <a:rPr lang="en-US" sz="1600" dirty="0"/>
              <a:t>*Lee YS, Kim KT, Kwon BK. Hemodynamic management of acute spinal cord injury: a literature review. </a:t>
            </a:r>
            <a:r>
              <a:rPr lang="en-US" sz="1600" dirty="0" err="1"/>
              <a:t>Neurospine</a:t>
            </a:r>
            <a:r>
              <a:rPr lang="en-US" sz="1600" dirty="0"/>
              <a:t>. 2020 Nov 17.</a:t>
            </a:r>
          </a:p>
        </p:txBody>
      </p:sp>
    </p:spTree>
    <p:extLst>
      <p:ext uri="{BB962C8B-B14F-4D97-AF65-F5344CB8AC3E}">
        <p14:creationId xmlns:p14="http://schemas.microsoft.com/office/powerpoint/2010/main" val="1142547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F47E9-D55C-4E2F-AA23-13C932DF356B}"/>
              </a:ext>
            </a:extLst>
          </p:cNvPr>
          <p:cNvSpPr>
            <a:spLocks noGrp="1"/>
          </p:cNvSpPr>
          <p:nvPr>
            <p:ph type="title"/>
          </p:nvPr>
        </p:nvSpPr>
        <p:spPr/>
        <p:txBody>
          <a:bodyPr/>
          <a:lstStyle/>
          <a:p>
            <a:r>
              <a:rPr lang="en-US" dirty="0"/>
              <a:t>Medical Management - Pulmonary</a:t>
            </a:r>
          </a:p>
        </p:txBody>
      </p:sp>
      <p:sp>
        <p:nvSpPr>
          <p:cNvPr id="3" name="Content Placeholder 2">
            <a:extLst>
              <a:ext uri="{FF2B5EF4-FFF2-40B4-BE49-F238E27FC236}">
                <a16:creationId xmlns:a16="http://schemas.microsoft.com/office/drawing/2014/main" id="{B32E15D8-3FBE-4CFE-9F82-647D08E9CD5A}"/>
              </a:ext>
            </a:extLst>
          </p:cNvPr>
          <p:cNvSpPr>
            <a:spLocks noGrp="1"/>
          </p:cNvSpPr>
          <p:nvPr>
            <p:ph idx="1"/>
          </p:nvPr>
        </p:nvSpPr>
        <p:spPr/>
        <p:txBody>
          <a:bodyPr/>
          <a:lstStyle/>
          <a:p>
            <a:r>
              <a:rPr lang="en-US" dirty="0"/>
              <a:t>More common with cervical as compared to thoracic cord injuries</a:t>
            </a:r>
          </a:p>
          <a:p>
            <a:r>
              <a:rPr lang="en-US" dirty="0"/>
              <a:t>Associated with loss of intercostal, diaphragmatic and abdominal muscle movements depending to level of injury</a:t>
            </a:r>
          </a:p>
          <a:p>
            <a:r>
              <a:rPr lang="en-US" dirty="0"/>
              <a:t>Early tracheostomy should be considered in high cervical injuries</a:t>
            </a:r>
          </a:p>
          <a:p>
            <a:r>
              <a:rPr lang="en-US" dirty="0"/>
              <a:t>Encourage aggressive pulmonary physical therapy and avoid prolonged bed rest</a:t>
            </a:r>
          </a:p>
        </p:txBody>
      </p:sp>
    </p:spTree>
    <p:extLst>
      <p:ext uri="{BB962C8B-B14F-4D97-AF65-F5344CB8AC3E}">
        <p14:creationId xmlns:p14="http://schemas.microsoft.com/office/powerpoint/2010/main" val="3862931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F8FA-624F-4B59-87DA-1D251E156543}"/>
              </a:ext>
            </a:extLst>
          </p:cNvPr>
          <p:cNvSpPr>
            <a:spLocks noGrp="1"/>
          </p:cNvSpPr>
          <p:nvPr>
            <p:ph type="title"/>
          </p:nvPr>
        </p:nvSpPr>
        <p:spPr/>
        <p:txBody>
          <a:bodyPr/>
          <a:lstStyle/>
          <a:p>
            <a:r>
              <a:rPr lang="en-US" dirty="0"/>
              <a:t>Epidemiology</a:t>
            </a:r>
          </a:p>
        </p:txBody>
      </p:sp>
      <p:sp>
        <p:nvSpPr>
          <p:cNvPr id="3" name="Content Placeholder 2">
            <a:extLst>
              <a:ext uri="{FF2B5EF4-FFF2-40B4-BE49-F238E27FC236}">
                <a16:creationId xmlns:a16="http://schemas.microsoft.com/office/drawing/2014/main" id="{C2A2CB0F-4D97-4F46-A9ED-FB530D324BDE}"/>
              </a:ext>
            </a:extLst>
          </p:cNvPr>
          <p:cNvSpPr>
            <a:spLocks noGrp="1"/>
          </p:cNvSpPr>
          <p:nvPr>
            <p:ph idx="1"/>
          </p:nvPr>
        </p:nvSpPr>
        <p:spPr/>
        <p:txBody>
          <a:bodyPr>
            <a:normAutofit fontScale="92500" lnSpcReduction="10000"/>
          </a:bodyPr>
          <a:lstStyle/>
          <a:p>
            <a:r>
              <a:rPr lang="en-US" dirty="0"/>
              <a:t>Annual incidence rate of 15 to 40 persons per million</a:t>
            </a:r>
          </a:p>
          <a:p>
            <a:r>
              <a:rPr lang="en-US" dirty="0"/>
              <a:t>Occurs predominantly in young, otherwise healthy individuals</a:t>
            </a:r>
          </a:p>
          <a:p>
            <a:r>
              <a:rPr lang="en-US" dirty="0"/>
              <a:t>Male-to-female ratio for SCI is approximately 4 to 1</a:t>
            </a:r>
          </a:p>
          <a:p>
            <a:r>
              <a:rPr lang="en-US" dirty="0"/>
              <a:t>Causes - motor vehicle accidents (50%), falls and work-related injuries (30%), violent crime (11%), and sports-related injuries (9%)</a:t>
            </a:r>
          </a:p>
          <a:p>
            <a:r>
              <a:rPr lang="en-US" dirty="0"/>
              <a:t>56% of all SCI cases occur in the cervical spine.</a:t>
            </a:r>
          </a:p>
          <a:p>
            <a:r>
              <a:rPr lang="en-US" dirty="0"/>
              <a:t>Lifetime estimated cost of medical care for a 25-year-old patient with SCI is approximately $3 million</a:t>
            </a:r>
          </a:p>
          <a:p>
            <a:r>
              <a:rPr lang="en-US" dirty="0"/>
              <a:t>Mortality is significantly higher during the first year, is related to level, severity of injury and is influenced by availability of timely, quality medical care.</a:t>
            </a:r>
          </a:p>
          <a:p>
            <a:endParaRPr lang="en-US" dirty="0"/>
          </a:p>
          <a:p>
            <a:endParaRPr lang="en-US" dirty="0"/>
          </a:p>
          <a:p>
            <a:endParaRPr lang="en-US" dirty="0"/>
          </a:p>
        </p:txBody>
      </p:sp>
    </p:spTree>
    <p:extLst>
      <p:ext uri="{BB962C8B-B14F-4D97-AF65-F5344CB8AC3E}">
        <p14:creationId xmlns:p14="http://schemas.microsoft.com/office/powerpoint/2010/main" val="30052832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05AB1-2CC3-4EB6-BB3A-930ADD3F9460}"/>
              </a:ext>
            </a:extLst>
          </p:cNvPr>
          <p:cNvSpPr>
            <a:spLocks noGrp="1"/>
          </p:cNvSpPr>
          <p:nvPr>
            <p:ph type="title"/>
          </p:nvPr>
        </p:nvSpPr>
        <p:spPr/>
        <p:txBody>
          <a:bodyPr/>
          <a:lstStyle/>
          <a:p>
            <a:r>
              <a:rPr lang="en-US" dirty="0"/>
              <a:t>Medical Management – Deep Venous Thrombosis &amp; Pulmonary Embolism</a:t>
            </a:r>
          </a:p>
        </p:txBody>
      </p:sp>
      <p:sp>
        <p:nvSpPr>
          <p:cNvPr id="3" name="Content Placeholder 2">
            <a:extLst>
              <a:ext uri="{FF2B5EF4-FFF2-40B4-BE49-F238E27FC236}">
                <a16:creationId xmlns:a16="http://schemas.microsoft.com/office/drawing/2014/main" id="{53316BAA-0DA4-4948-88D4-443B62FA25B6}"/>
              </a:ext>
            </a:extLst>
          </p:cNvPr>
          <p:cNvSpPr>
            <a:spLocks noGrp="1"/>
          </p:cNvSpPr>
          <p:nvPr>
            <p:ph idx="1"/>
          </p:nvPr>
        </p:nvSpPr>
        <p:spPr/>
        <p:txBody>
          <a:bodyPr>
            <a:normAutofit lnSpcReduction="10000"/>
          </a:bodyPr>
          <a:lstStyle/>
          <a:p>
            <a:r>
              <a:rPr lang="en-US" dirty="0"/>
              <a:t>Venous pooling secondary to decreased vascular resistance, combined with a lack of muscle contraction</a:t>
            </a:r>
          </a:p>
          <a:p>
            <a:r>
              <a:rPr lang="en-US" dirty="0"/>
              <a:t>Mechanical compression decreases the likelihood of blood clotting by increasing venous outflow and reducing venous stasis</a:t>
            </a:r>
          </a:p>
          <a:p>
            <a:r>
              <a:rPr lang="en-US" dirty="0"/>
              <a:t>Anticoagulation with low-molecular-weight heparin or unfractionated heparin with intermittent pneumatic compression – used for prophylaxis. </a:t>
            </a:r>
          </a:p>
          <a:p>
            <a:pPr lvl="1"/>
            <a:r>
              <a:rPr lang="en-US" dirty="0"/>
              <a:t>Potential contraindications include intracranial bleeding, </a:t>
            </a:r>
            <a:r>
              <a:rPr lang="en-US" dirty="0" err="1"/>
              <a:t>perispinal</a:t>
            </a:r>
            <a:r>
              <a:rPr lang="en-US" dirty="0"/>
              <a:t> hematoma, and hemothorax.</a:t>
            </a:r>
          </a:p>
          <a:p>
            <a:r>
              <a:rPr lang="en-US" dirty="0"/>
              <a:t>If active bleeding is expected to continue for more than 72 hours, a vena cava filter can be considered</a:t>
            </a:r>
          </a:p>
          <a:p>
            <a:endParaRPr lang="en-US" dirty="0"/>
          </a:p>
        </p:txBody>
      </p:sp>
    </p:spTree>
    <p:extLst>
      <p:ext uri="{BB962C8B-B14F-4D97-AF65-F5344CB8AC3E}">
        <p14:creationId xmlns:p14="http://schemas.microsoft.com/office/powerpoint/2010/main" val="3614694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06B67-B440-4D75-9128-4024F49186BE}"/>
              </a:ext>
            </a:extLst>
          </p:cNvPr>
          <p:cNvSpPr>
            <a:spLocks noGrp="1"/>
          </p:cNvSpPr>
          <p:nvPr>
            <p:ph type="title"/>
          </p:nvPr>
        </p:nvSpPr>
        <p:spPr/>
        <p:txBody>
          <a:bodyPr/>
          <a:lstStyle/>
          <a:p>
            <a:r>
              <a:rPr lang="en-US" dirty="0"/>
              <a:t>Medical Management – Gastrointestinal &amp; Genitourinary</a:t>
            </a:r>
          </a:p>
        </p:txBody>
      </p:sp>
      <p:sp>
        <p:nvSpPr>
          <p:cNvPr id="3" name="Content Placeholder 2">
            <a:extLst>
              <a:ext uri="{FF2B5EF4-FFF2-40B4-BE49-F238E27FC236}">
                <a16:creationId xmlns:a16="http://schemas.microsoft.com/office/drawing/2014/main" id="{A74B0149-BE19-4E9A-8E8C-6584E2CDD7D4}"/>
              </a:ext>
            </a:extLst>
          </p:cNvPr>
          <p:cNvSpPr>
            <a:spLocks noGrp="1"/>
          </p:cNvSpPr>
          <p:nvPr>
            <p:ph idx="1"/>
          </p:nvPr>
        </p:nvSpPr>
        <p:spPr/>
        <p:txBody>
          <a:bodyPr>
            <a:normAutofit fontScale="85000" lnSpcReduction="20000"/>
          </a:bodyPr>
          <a:lstStyle/>
          <a:p>
            <a:r>
              <a:rPr lang="en-US" dirty="0"/>
              <a:t>Nasogastric Suction</a:t>
            </a:r>
          </a:p>
          <a:p>
            <a:r>
              <a:rPr lang="en-US" dirty="0"/>
              <a:t>Proton Pump Inhibitors or H2 blockers</a:t>
            </a:r>
          </a:p>
          <a:p>
            <a:r>
              <a:rPr lang="en-US" dirty="0"/>
              <a:t>Consider enteral nutrition once swallowing is evaluated, resuscitation is complete, and there is no evidence of ongoing shock or hypoperfusion.</a:t>
            </a:r>
          </a:p>
          <a:p>
            <a:r>
              <a:rPr lang="en-US" dirty="0"/>
              <a:t>Placement of an indwelling urinary catheter is recommended no later than in the emergency department.</a:t>
            </a:r>
          </a:p>
          <a:p>
            <a:r>
              <a:rPr lang="en-US" dirty="0"/>
              <a:t>Increase risk of urinary tract infection is directly associated with duration of catheterization.</a:t>
            </a:r>
          </a:p>
          <a:p>
            <a:r>
              <a:rPr lang="en-US" dirty="0"/>
              <a:t>Depending on level of injury bladder maybe areflexic or flaccid</a:t>
            </a:r>
          </a:p>
          <a:p>
            <a:pPr lvl="1"/>
            <a:r>
              <a:rPr lang="en-US" dirty="0"/>
              <a:t>Areflexic bladder – abdominal pressure or clean intermittent catheterization may be used</a:t>
            </a:r>
          </a:p>
          <a:p>
            <a:pPr lvl="1"/>
            <a:r>
              <a:rPr lang="en-US" dirty="0"/>
              <a:t>Spastic bladder – if intravesical pressure is not too high and with no sphincter spasticity a condom catheter may be used.</a:t>
            </a:r>
          </a:p>
          <a:p>
            <a:pPr lvl="1"/>
            <a:r>
              <a:rPr lang="en-US" dirty="0"/>
              <a:t>Anticholinergics or smooth muscle relaxers can be used as medical treatment to aid in bladder management</a:t>
            </a:r>
          </a:p>
          <a:p>
            <a:endParaRPr lang="en-US" dirty="0"/>
          </a:p>
        </p:txBody>
      </p:sp>
    </p:spTree>
    <p:extLst>
      <p:ext uri="{BB962C8B-B14F-4D97-AF65-F5344CB8AC3E}">
        <p14:creationId xmlns:p14="http://schemas.microsoft.com/office/powerpoint/2010/main" val="209486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D7AE1-1B0C-472C-B771-305A303BA9EB}"/>
              </a:ext>
            </a:extLst>
          </p:cNvPr>
          <p:cNvSpPr>
            <a:spLocks noGrp="1"/>
          </p:cNvSpPr>
          <p:nvPr>
            <p:ph type="title"/>
          </p:nvPr>
        </p:nvSpPr>
        <p:spPr/>
        <p:txBody>
          <a:bodyPr/>
          <a:lstStyle/>
          <a:p>
            <a:r>
              <a:rPr lang="en-US" dirty="0"/>
              <a:t>Medical Management – Skin</a:t>
            </a:r>
          </a:p>
        </p:txBody>
      </p:sp>
      <p:sp>
        <p:nvSpPr>
          <p:cNvPr id="3" name="Content Placeholder 2">
            <a:extLst>
              <a:ext uri="{FF2B5EF4-FFF2-40B4-BE49-F238E27FC236}">
                <a16:creationId xmlns:a16="http://schemas.microsoft.com/office/drawing/2014/main" id="{72ABB6B7-13DB-4BD1-8A3C-17D80EA96DB5}"/>
              </a:ext>
            </a:extLst>
          </p:cNvPr>
          <p:cNvSpPr>
            <a:spLocks noGrp="1"/>
          </p:cNvSpPr>
          <p:nvPr>
            <p:ph idx="1"/>
          </p:nvPr>
        </p:nvSpPr>
        <p:spPr/>
        <p:txBody>
          <a:bodyPr/>
          <a:lstStyle/>
          <a:p>
            <a:r>
              <a:rPr lang="en-US" dirty="0"/>
              <a:t>Immobility and lack of sensation predispose to pressure necrosis</a:t>
            </a:r>
          </a:p>
          <a:p>
            <a:r>
              <a:rPr lang="en-US" dirty="0"/>
              <a:t>Sacrum, occiput, scapulae, trochanters, ankles, and heels are most affected areas</a:t>
            </a:r>
          </a:p>
          <a:p>
            <a:r>
              <a:rPr lang="en-US" dirty="0"/>
              <a:t>Appropriate skin care - repositioning every 2 hours, inspecting the skin regularly, and maintaining a clean, dry area underneath the patient</a:t>
            </a:r>
          </a:p>
          <a:p>
            <a:endParaRPr lang="en-US" dirty="0"/>
          </a:p>
        </p:txBody>
      </p:sp>
    </p:spTree>
    <p:extLst>
      <p:ext uri="{BB962C8B-B14F-4D97-AF65-F5344CB8AC3E}">
        <p14:creationId xmlns:p14="http://schemas.microsoft.com/office/powerpoint/2010/main" val="3389799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FABF-760A-4688-878C-FD3BB317A75D}"/>
              </a:ext>
            </a:extLst>
          </p:cNvPr>
          <p:cNvSpPr>
            <a:spLocks noGrp="1"/>
          </p:cNvSpPr>
          <p:nvPr>
            <p:ph type="title"/>
          </p:nvPr>
        </p:nvSpPr>
        <p:spPr/>
        <p:txBody>
          <a:bodyPr/>
          <a:lstStyle/>
          <a:p>
            <a:r>
              <a:rPr lang="en-US" dirty="0"/>
              <a:t>Medical Management – Psychological Issues</a:t>
            </a:r>
          </a:p>
        </p:txBody>
      </p:sp>
      <p:sp>
        <p:nvSpPr>
          <p:cNvPr id="3" name="Content Placeholder 2">
            <a:extLst>
              <a:ext uri="{FF2B5EF4-FFF2-40B4-BE49-F238E27FC236}">
                <a16:creationId xmlns:a16="http://schemas.microsoft.com/office/drawing/2014/main" id="{46658A16-D1AA-489F-B3FE-DD68E135AE6B}"/>
              </a:ext>
            </a:extLst>
          </p:cNvPr>
          <p:cNvSpPr>
            <a:spLocks noGrp="1"/>
          </p:cNvSpPr>
          <p:nvPr>
            <p:ph idx="1"/>
          </p:nvPr>
        </p:nvSpPr>
        <p:spPr/>
        <p:txBody>
          <a:bodyPr/>
          <a:lstStyle/>
          <a:p>
            <a:r>
              <a:rPr lang="en-US" dirty="0"/>
              <a:t>Stressful for both patient and family</a:t>
            </a:r>
          </a:p>
          <a:p>
            <a:r>
              <a:rPr lang="en-US" dirty="0"/>
              <a:t>May become apparent after a few days once things settle down – </a:t>
            </a:r>
          </a:p>
          <a:p>
            <a:pPr lvl="1"/>
            <a:r>
              <a:rPr lang="en-US" dirty="0"/>
              <a:t>Regularly assess for depression, posttraumatic stress disorder, suicidal ideations </a:t>
            </a:r>
          </a:p>
          <a:p>
            <a:r>
              <a:rPr lang="en-US" dirty="0"/>
              <a:t>Consider use of anti-depression medications</a:t>
            </a:r>
          </a:p>
          <a:p>
            <a:endParaRPr lang="en-US" dirty="0"/>
          </a:p>
          <a:p>
            <a:endParaRPr lang="en-US" dirty="0"/>
          </a:p>
        </p:txBody>
      </p:sp>
    </p:spTree>
    <p:extLst>
      <p:ext uri="{BB962C8B-B14F-4D97-AF65-F5344CB8AC3E}">
        <p14:creationId xmlns:p14="http://schemas.microsoft.com/office/powerpoint/2010/main" val="26308519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038E1C-F7C8-47EE-9B3A-EEC04BDB771C}"/>
              </a:ext>
            </a:extLst>
          </p:cNvPr>
          <p:cNvSpPr>
            <a:spLocks noGrp="1"/>
          </p:cNvSpPr>
          <p:nvPr>
            <p:ph type="ctrTitle"/>
          </p:nvPr>
        </p:nvSpPr>
        <p:spPr/>
        <p:txBody>
          <a:bodyPr/>
          <a:lstStyle/>
          <a:p>
            <a:r>
              <a:rPr lang="en-US" dirty="0"/>
              <a:t>Rehabilitation</a:t>
            </a:r>
          </a:p>
        </p:txBody>
      </p:sp>
    </p:spTree>
    <p:extLst>
      <p:ext uri="{BB962C8B-B14F-4D97-AF65-F5344CB8AC3E}">
        <p14:creationId xmlns:p14="http://schemas.microsoft.com/office/powerpoint/2010/main" val="12850381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276E1-06C7-45A9-9B47-54D9FA08EC8E}"/>
              </a:ext>
            </a:extLst>
          </p:cNvPr>
          <p:cNvSpPr>
            <a:spLocks noGrp="1"/>
          </p:cNvSpPr>
          <p:nvPr>
            <p:ph type="title"/>
          </p:nvPr>
        </p:nvSpPr>
        <p:spPr/>
        <p:txBody>
          <a:bodyPr/>
          <a:lstStyle/>
          <a:p>
            <a:r>
              <a:rPr lang="en-US" dirty="0"/>
              <a:t>Rehabilitation</a:t>
            </a:r>
          </a:p>
        </p:txBody>
      </p:sp>
      <p:sp>
        <p:nvSpPr>
          <p:cNvPr id="3" name="Content Placeholder 2">
            <a:extLst>
              <a:ext uri="{FF2B5EF4-FFF2-40B4-BE49-F238E27FC236}">
                <a16:creationId xmlns:a16="http://schemas.microsoft.com/office/drawing/2014/main" id="{A96AA614-0DEA-4317-B77F-73802FF0AF12}"/>
              </a:ext>
            </a:extLst>
          </p:cNvPr>
          <p:cNvSpPr>
            <a:spLocks noGrp="1"/>
          </p:cNvSpPr>
          <p:nvPr>
            <p:ph idx="1"/>
          </p:nvPr>
        </p:nvSpPr>
        <p:spPr/>
        <p:txBody>
          <a:bodyPr/>
          <a:lstStyle/>
          <a:p>
            <a:r>
              <a:rPr lang="en-US" dirty="0"/>
              <a:t>Goal is to facilitate maximal neurologic recovery through medical and surgical treatment</a:t>
            </a:r>
          </a:p>
          <a:p>
            <a:r>
              <a:rPr lang="en-US" dirty="0"/>
              <a:t>Rehabilitation is aimed towards developing compensatory strategies for neurologic loss</a:t>
            </a:r>
          </a:p>
          <a:p>
            <a:r>
              <a:rPr lang="en-US" dirty="0"/>
              <a:t>Involvement of the rehab team early after injury is beneficial </a:t>
            </a:r>
          </a:p>
          <a:p>
            <a:r>
              <a:rPr lang="en-US" dirty="0"/>
              <a:t>Multimodal approach typically involves physical therapy, occupational therapy, speech and language pathology teams</a:t>
            </a:r>
          </a:p>
        </p:txBody>
      </p:sp>
    </p:spTree>
    <p:extLst>
      <p:ext uri="{BB962C8B-B14F-4D97-AF65-F5344CB8AC3E}">
        <p14:creationId xmlns:p14="http://schemas.microsoft.com/office/powerpoint/2010/main" val="18384120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0445D1-22A7-4A96-8DD5-FE82992A7EC1}"/>
              </a:ext>
            </a:extLst>
          </p:cNvPr>
          <p:cNvSpPr>
            <a:spLocks noGrp="1"/>
          </p:cNvSpPr>
          <p:nvPr>
            <p:ph type="ctrTitle"/>
          </p:nvPr>
        </p:nvSpPr>
        <p:spPr/>
        <p:txBody>
          <a:bodyPr/>
          <a:lstStyle/>
          <a:p>
            <a:r>
              <a:rPr lang="en-US" dirty="0"/>
              <a:t>Recent Advances</a:t>
            </a:r>
          </a:p>
        </p:txBody>
      </p:sp>
    </p:spTree>
    <p:extLst>
      <p:ext uri="{BB962C8B-B14F-4D97-AF65-F5344CB8AC3E}">
        <p14:creationId xmlns:p14="http://schemas.microsoft.com/office/powerpoint/2010/main" val="4368439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CFB12-95C9-4752-81AE-A579379A8D2E}"/>
              </a:ext>
            </a:extLst>
          </p:cNvPr>
          <p:cNvSpPr>
            <a:spLocks noGrp="1"/>
          </p:cNvSpPr>
          <p:nvPr>
            <p:ph type="title"/>
          </p:nvPr>
        </p:nvSpPr>
        <p:spPr/>
        <p:txBody>
          <a:bodyPr/>
          <a:lstStyle/>
          <a:p>
            <a:r>
              <a:rPr lang="en-US" dirty="0"/>
              <a:t>Emerging Therapies</a:t>
            </a:r>
          </a:p>
        </p:txBody>
      </p:sp>
      <p:sp>
        <p:nvSpPr>
          <p:cNvPr id="3" name="Content Placeholder 2">
            <a:extLst>
              <a:ext uri="{FF2B5EF4-FFF2-40B4-BE49-F238E27FC236}">
                <a16:creationId xmlns:a16="http://schemas.microsoft.com/office/drawing/2014/main" id="{62B1FDCB-BAAA-4CE1-ACEE-E078685029D4}"/>
              </a:ext>
            </a:extLst>
          </p:cNvPr>
          <p:cNvSpPr>
            <a:spLocks noGrp="1"/>
          </p:cNvSpPr>
          <p:nvPr>
            <p:ph idx="1"/>
          </p:nvPr>
        </p:nvSpPr>
        <p:spPr/>
        <p:txBody>
          <a:bodyPr/>
          <a:lstStyle/>
          <a:p>
            <a:r>
              <a:rPr lang="en-US" dirty="0"/>
              <a:t>Promote neuroprotection</a:t>
            </a:r>
          </a:p>
          <a:p>
            <a:r>
              <a:rPr lang="en-US" dirty="0"/>
              <a:t>Stimulate intrinsic axonal regrowth</a:t>
            </a:r>
          </a:p>
          <a:p>
            <a:r>
              <a:rPr lang="en-US" dirty="0"/>
              <a:t>Enhance remyelination </a:t>
            </a:r>
          </a:p>
          <a:p>
            <a:r>
              <a:rPr lang="en-US" dirty="0"/>
              <a:t>Remove or block inhibitory molecules within damaged myelin and within the </a:t>
            </a:r>
            <a:r>
              <a:rPr lang="en-US" dirty="0" err="1"/>
              <a:t>astroglial</a:t>
            </a:r>
            <a:r>
              <a:rPr lang="en-US" dirty="0"/>
              <a:t> scar.</a:t>
            </a:r>
          </a:p>
        </p:txBody>
      </p:sp>
    </p:spTree>
    <p:extLst>
      <p:ext uri="{BB962C8B-B14F-4D97-AF65-F5344CB8AC3E}">
        <p14:creationId xmlns:p14="http://schemas.microsoft.com/office/powerpoint/2010/main" val="40198571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B39D-DD81-49B2-B35B-DDFB3E3EC7E2}"/>
              </a:ext>
            </a:extLst>
          </p:cNvPr>
          <p:cNvSpPr>
            <a:spLocks noGrp="1"/>
          </p:cNvSpPr>
          <p:nvPr>
            <p:ph type="title"/>
          </p:nvPr>
        </p:nvSpPr>
        <p:spPr/>
        <p:txBody>
          <a:bodyPr/>
          <a:lstStyle/>
          <a:p>
            <a:r>
              <a:rPr lang="en-US" dirty="0"/>
              <a:t>Emerging Therapies</a:t>
            </a:r>
          </a:p>
        </p:txBody>
      </p:sp>
      <p:sp>
        <p:nvSpPr>
          <p:cNvPr id="3" name="Content Placeholder 2">
            <a:extLst>
              <a:ext uri="{FF2B5EF4-FFF2-40B4-BE49-F238E27FC236}">
                <a16:creationId xmlns:a16="http://schemas.microsoft.com/office/drawing/2014/main" id="{B8678F99-200F-4AAD-893D-90815B103242}"/>
              </a:ext>
            </a:extLst>
          </p:cNvPr>
          <p:cNvSpPr>
            <a:spLocks noGrp="1"/>
          </p:cNvSpPr>
          <p:nvPr>
            <p:ph idx="1"/>
          </p:nvPr>
        </p:nvSpPr>
        <p:spPr/>
        <p:txBody>
          <a:bodyPr/>
          <a:lstStyle/>
          <a:p>
            <a:r>
              <a:rPr lang="en-US" b="1" dirty="0"/>
              <a:t>Methylprednisolone (MPSS)</a:t>
            </a:r>
          </a:p>
          <a:p>
            <a:pPr lvl="1"/>
            <a:r>
              <a:rPr lang="en-US" dirty="0"/>
              <a:t>Most extensively investigated</a:t>
            </a:r>
          </a:p>
          <a:p>
            <a:pPr lvl="1"/>
            <a:r>
              <a:rPr lang="en-US" dirty="0"/>
              <a:t>Antioxidant properties, </a:t>
            </a:r>
          </a:p>
          <a:p>
            <a:pPr lvl="1"/>
            <a:r>
              <a:rPr lang="en-US" dirty="0"/>
              <a:t>Decreases Tumor necrosis factor–</a:t>
            </a:r>
            <a:r>
              <a:rPr lang="el-GR" dirty="0"/>
              <a:t>α (</a:t>
            </a:r>
            <a:r>
              <a:rPr lang="en-US" dirty="0"/>
              <a:t>TNF-</a:t>
            </a:r>
            <a:r>
              <a:rPr lang="el-GR" dirty="0"/>
              <a:t>α) </a:t>
            </a:r>
            <a:r>
              <a:rPr lang="en-US" dirty="0"/>
              <a:t>protein synthesis </a:t>
            </a:r>
          </a:p>
          <a:p>
            <a:pPr lvl="1"/>
            <a:r>
              <a:rPr lang="en-US" dirty="0"/>
              <a:t>Anti-inflammatory</a:t>
            </a:r>
          </a:p>
          <a:p>
            <a:pPr lvl="1"/>
            <a:r>
              <a:rPr lang="en-US" dirty="0"/>
              <a:t>High-dose MPSS has been associated with an increased prevalence of wound infections, pneumonia, sepsis, and death due to respiratory complications</a:t>
            </a:r>
          </a:p>
          <a:p>
            <a:pPr lvl="2"/>
            <a:r>
              <a:rPr lang="en-US" dirty="0"/>
              <a:t>Routine use is controversial, and it should be used with caution</a:t>
            </a:r>
          </a:p>
        </p:txBody>
      </p:sp>
    </p:spTree>
    <p:extLst>
      <p:ext uri="{BB962C8B-B14F-4D97-AF65-F5344CB8AC3E}">
        <p14:creationId xmlns:p14="http://schemas.microsoft.com/office/powerpoint/2010/main" val="18996113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C6F9-6555-4733-A478-180E5F06054D}"/>
              </a:ext>
            </a:extLst>
          </p:cNvPr>
          <p:cNvSpPr>
            <a:spLocks noGrp="1"/>
          </p:cNvSpPr>
          <p:nvPr>
            <p:ph type="title"/>
          </p:nvPr>
        </p:nvSpPr>
        <p:spPr/>
        <p:txBody>
          <a:bodyPr/>
          <a:lstStyle/>
          <a:p>
            <a:r>
              <a:rPr lang="en-US" dirty="0"/>
              <a:t>Emerging Therapies</a:t>
            </a:r>
          </a:p>
        </p:txBody>
      </p:sp>
      <p:sp>
        <p:nvSpPr>
          <p:cNvPr id="3" name="Content Placeholder 2">
            <a:extLst>
              <a:ext uri="{FF2B5EF4-FFF2-40B4-BE49-F238E27FC236}">
                <a16:creationId xmlns:a16="http://schemas.microsoft.com/office/drawing/2014/main" id="{E3E96FB3-2760-4213-B1CC-235C7399C164}"/>
              </a:ext>
            </a:extLst>
          </p:cNvPr>
          <p:cNvSpPr>
            <a:spLocks noGrp="1"/>
          </p:cNvSpPr>
          <p:nvPr>
            <p:ph idx="1"/>
          </p:nvPr>
        </p:nvSpPr>
        <p:spPr/>
        <p:txBody>
          <a:bodyPr/>
          <a:lstStyle/>
          <a:p>
            <a:r>
              <a:rPr lang="en-US" b="1" dirty="0"/>
              <a:t>Methylprednisolone (MPSS)</a:t>
            </a:r>
          </a:p>
          <a:p>
            <a:pPr lvl="1"/>
            <a:r>
              <a:rPr lang="en-US" b="1" dirty="0"/>
              <a:t>Systematic review suggests</a:t>
            </a:r>
          </a:p>
          <a:p>
            <a:pPr lvl="2"/>
            <a:r>
              <a:rPr lang="en-US" b="1" dirty="0"/>
              <a:t>Not offering a 24 hour infusion of high dose MPSS to adult patients who present after 8 hours with acute spinal cord injury</a:t>
            </a:r>
          </a:p>
          <a:p>
            <a:pPr lvl="2"/>
            <a:r>
              <a:rPr lang="en-US" b="1" dirty="0"/>
              <a:t>24 hour infusion of high dose MPSS may be offered to adult patients within 8 hours of injury can be offered as a treatment option</a:t>
            </a:r>
          </a:p>
          <a:p>
            <a:pPr lvl="2"/>
            <a:r>
              <a:rPr lang="en-US" b="1" dirty="0"/>
              <a:t>Not offering a 48 hour infusion of high dose MPSS to adult patients with acute spinal cord injury</a:t>
            </a:r>
          </a:p>
          <a:p>
            <a:pPr marL="914400" lvl="2" indent="0">
              <a:buNone/>
            </a:pPr>
            <a:endParaRPr lang="en-US" b="1" dirty="0"/>
          </a:p>
          <a:p>
            <a:pPr lvl="2"/>
            <a:endParaRPr lang="en-US" b="1" dirty="0"/>
          </a:p>
          <a:p>
            <a:pPr lvl="1"/>
            <a:endParaRPr lang="en-US" dirty="0"/>
          </a:p>
        </p:txBody>
      </p:sp>
      <p:sp>
        <p:nvSpPr>
          <p:cNvPr id="4" name="TextBox 3">
            <a:extLst>
              <a:ext uri="{FF2B5EF4-FFF2-40B4-BE49-F238E27FC236}">
                <a16:creationId xmlns:a16="http://schemas.microsoft.com/office/drawing/2014/main" id="{A7ADFC81-44FB-4DCA-9F2A-19B6B6B3ACD7}"/>
              </a:ext>
            </a:extLst>
          </p:cNvPr>
          <p:cNvSpPr txBox="1"/>
          <p:nvPr/>
        </p:nvSpPr>
        <p:spPr>
          <a:xfrm>
            <a:off x="1371600" y="5721178"/>
            <a:ext cx="9761838" cy="461665"/>
          </a:xfrm>
          <a:prstGeom prst="rect">
            <a:avLst/>
          </a:prstGeom>
          <a:noFill/>
        </p:spPr>
        <p:txBody>
          <a:bodyPr wrap="square" rtlCol="0">
            <a:spAutoFit/>
          </a:bodyPr>
          <a:lstStyle/>
          <a:p>
            <a:r>
              <a:rPr lang="en-US" sz="1200"/>
              <a:t>Fehlings MG, Wilson JR, Tetreault LA, et al. A Clinical Practice Guideline for the Management of Patients With Acute Spinal Cord Injury: Recommendations on the Use of Methylprednisolone Sodium Succinate. </a:t>
            </a:r>
            <a:r>
              <a:rPr lang="en-US" sz="1200" i="1"/>
              <a:t>Global Spine J</a:t>
            </a:r>
            <a:r>
              <a:rPr lang="en-US" sz="1200"/>
              <a:t>. 2017;7(3 Suppl):203S-211S. doi:10.1177/2192568217703085</a:t>
            </a:r>
            <a:endParaRPr lang="en-US" sz="1200" dirty="0"/>
          </a:p>
        </p:txBody>
      </p:sp>
    </p:spTree>
    <p:extLst>
      <p:ext uri="{BB962C8B-B14F-4D97-AF65-F5344CB8AC3E}">
        <p14:creationId xmlns:p14="http://schemas.microsoft.com/office/powerpoint/2010/main" val="700825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1D542-8EEB-45E9-8A1B-2FD46A944B37}"/>
              </a:ext>
            </a:extLst>
          </p:cNvPr>
          <p:cNvSpPr>
            <a:spLocks noGrp="1"/>
          </p:cNvSpPr>
          <p:nvPr>
            <p:ph type="ctrTitle"/>
          </p:nvPr>
        </p:nvSpPr>
        <p:spPr/>
        <p:txBody>
          <a:bodyPr/>
          <a:lstStyle/>
          <a:p>
            <a:r>
              <a:rPr lang="en-US" dirty="0"/>
              <a:t>Anatomy of the Spinal Cord</a:t>
            </a:r>
          </a:p>
        </p:txBody>
      </p:sp>
    </p:spTree>
    <p:extLst>
      <p:ext uri="{BB962C8B-B14F-4D97-AF65-F5344CB8AC3E}">
        <p14:creationId xmlns:p14="http://schemas.microsoft.com/office/powerpoint/2010/main" val="34207170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25153-71A9-4D86-9B8B-DDEC2F66E1B3}"/>
              </a:ext>
            </a:extLst>
          </p:cNvPr>
          <p:cNvSpPr>
            <a:spLocks noGrp="1"/>
          </p:cNvSpPr>
          <p:nvPr>
            <p:ph type="title"/>
          </p:nvPr>
        </p:nvSpPr>
        <p:spPr/>
        <p:txBody>
          <a:bodyPr/>
          <a:lstStyle/>
          <a:p>
            <a:r>
              <a:rPr lang="en-US" dirty="0"/>
              <a:t>Emerging Therapies</a:t>
            </a:r>
          </a:p>
        </p:txBody>
      </p:sp>
      <p:sp>
        <p:nvSpPr>
          <p:cNvPr id="3" name="Content Placeholder 2">
            <a:extLst>
              <a:ext uri="{FF2B5EF4-FFF2-40B4-BE49-F238E27FC236}">
                <a16:creationId xmlns:a16="http://schemas.microsoft.com/office/drawing/2014/main" id="{37BC2DBD-A63F-41CB-83EF-6DDCE333F149}"/>
              </a:ext>
            </a:extLst>
          </p:cNvPr>
          <p:cNvSpPr>
            <a:spLocks noGrp="1"/>
          </p:cNvSpPr>
          <p:nvPr>
            <p:ph idx="1"/>
          </p:nvPr>
        </p:nvSpPr>
        <p:spPr/>
        <p:txBody>
          <a:bodyPr>
            <a:normAutofit fontScale="70000" lnSpcReduction="20000"/>
          </a:bodyPr>
          <a:lstStyle/>
          <a:p>
            <a:r>
              <a:rPr lang="en-US" dirty="0"/>
              <a:t>21- </a:t>
            </a:r>
            <a:r>
              <a:rPr lang="en-US" dirty="0" err="1"/>
              <a:t>Aminosteroids</a:t>
            </a:r>
            <a:r>
              <a:rPr lang="en-US" dirty="0"/>
              <a:t> - capable of inhibiting lipid peroxidation</a:t>
            </a:r>
          </a:p>
          <a:p>
            <a:r>
              <a:rPr lang="en-US" dirty="0"/>
              <a:t>GM-1 Ganglioside - located in high concentrations in the outer membranes of nervous tissue - ability to enhance the function of axons traversing the site of injury but no effect on the gray matter at the level of trauma</a:t>
            </a:r>
          </a:p>
          <a:p>
            <a:r>
              <a:rPr lang="en-US" dirty="0"/>
              <a:t>Opioid Antagonists – antagonize dynorphins which contribute to neurodegeneration and toxicity</a:t>
            </a:r>
          </a:p>
          <a:p>
            <a:r>
              <a:rPr lang="en-US" dirty="0"/>
              <a:t>Thyrotropin releasing hormone -  antagonize effects of endogenous </a:t>
            </a:r>
            <a:r>
              <a:rPr lang="en-US" dirty="0" err="1"/>
              <a:t>opiods</a:t>
            </a:r>
            <a:r>
              <a:rPr lang="en-US" dirty="0"/>
              <a:t> and excitatory amino acids</a:t>
            </a:r>
          </a:p>
          <a:p>
            <a:r>
              <a:rPr lang="en-US" dirty="0"/>
              <a:t>Glutamate receptor antagonists – membrane stabilizing effect</a:t>
            </a:r>
          </a:p>
          <a:p>
            <a:r>
              <a:rPr lang="en-US" dirty="0" err="1"/>
              <a:t>Riluzole</a:t>
            </a:r>
            <a:r>
              <a:rPr lang="en-US" dirty="0"/>
              <a:t> (Na</a:t>
            </a:r>
            <a:r>
              <a:rPr lang="en-US" baseline="30000" dirty="0"/>
              <a:t>+</a:t>
            </a:r>
            <a:r>
              <a:rPr lang="en-US" dirty="0"/>
              <a:t>), Ca</a:t>
            </a:r>
            <a:r>
              <a:rPr lang="en-US" baseline="30000" dirty="0"/>
              <a:t>++</a:t>
            </a:r>
            <a:r>
              <a:rPr lang="en-US" dirty="0"/>
              <a:t> and K</a:t>
            </a:r>
            <a:r>
              <a:rPr lang="en-US" baseline="30000" dirty="0"/>
              <a:t>+ </a:t>
            </a:r>
            <a:r>
              <a:rPr lang="en-US" dirty="0"/>
              <a:t>channel blockers – decrease axonal Ca</a:t>
            </a:r>
            <a:r>
              <a:rPr lang="en-US" baseline="30000" dirty="0"/>
              <a:t>++ </a:t>
            </a:r>
            <a:r>
              <a:rPr lang="en-US" dirty="0"/>
              <a:t>overload</a:t>
            </a:r>
          </a:p>
          <a:p>
            <a:r>
              <a:rPr lang="en-US" dirty="0" err="1"/>
              <a:t>Erythropoetin</a:t>
            </a:r>
            <a:r>
              <a:rPr lang="en-US" dirty="0"/>
              <a:t> - activates neurotrophic, antiapoptotic, antioxidant, and anti-inflammatory pathways</a:t>
            </a:r>
          </a:p>
          <a:p>
            <a:r>
              <a:rPr lang="en-US" dirty="0"/>
              <a:t>Cyclosporine A - inhibiting mitochondrial permeability transition, lipid peroxidation and free radical formation</a:t>
            </a:r>
          </a:p>
          <a:p>
            <a:r>
              <a:rPr lang="en-US" dirty="0"/>
              <a:t>Minocycline - can inhibit excitotoxicity, oxidative stress, caspase-dependent and caspase-independent pathways of neuronal death</a:t>
            </a:r>
          </a:p>
          <a:p>
            <a:endParaRPr lang="en-US" dirty="0"/>
          </a:p>
          <a:p>
            <a:endParaRPr lang="en-US" dirty="0"/>
          </a:p>
          <a:p>
            <a:endParaRPr lang="en-US" dirty="0"/>
          </a:p>
        </p:txBody>
      </p:sp>
    </p:spTree>
    <p:extLst>
      <p:ext uri="{BB962C8B-B14F-4D97-AF65-F5344CB8AC3E}">
        <p14:creationId xmlns:p14="http://schemas.microsoft.com/office/powerpoint/2010/main" val="6139207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79B8-06A3-4EDB-9807-57A0ECAB0870}"/>
              </a:ext>
            </a:extLst>
          </p:cNvPr>
          <p:cNvSpPr>
            <a:spLocks noGrp="1"/>
          </p:cNvSpPr>
          <p:nvPr>
            <p:ph type="title"/>
          </p:nvPr>
        </p:nvSpPr>
        <p:spPr/>
        <p:txBody>
          <a:bodyPr/>
          <a:lstStyle/>
          <a:p>
            <a:r>
              <a:rPr lang="en-US" dirty="0"/>
              <a:t>Emerging Therapies</a:t>
            </a:r>
          </a:p>
        </p:txBody>
      </p:sp>
      <p:sp>
        <p:nvSpPr>
          <p:cNvPr id="3" name="Content Placeholder 2">
            <a:extLst>
              <a:ext uri="{FF2B5EF4-FFF2-40B4-BE49-F238E27FC236}">
                <a16:creationId xmlns:a16="http://schemas.microsoft.com/office/drawing/2014/main" id="{06AB17EA-1437-4D84-BAB2-8F0F21EC0E61}"/>
              </a:ext>
            </a:extLst>
          </p:cNvPr>
          <p:cNvSpPr>
            <a:spLocks noGrp="1"/>
          </p:cNvSpPr>
          <p:nvPr>
            <p:ph idx="1"/>
          </p:nvPr>
        </p:nvSpPr>
        <p:spPr/>
        <p:txBody>
          <a:bodyPr/>
          <a:lstStyle/>
          <a:p>
            <a:r>
              <a:rPr lang="en-US" dirty="0"/>
              <a:t>Cell Transplantation Strategies</a:t>
            </a:r>
          </a:p>
          <a:p>
            <a:pPr lvl="1"/>
            <a:r>
              <a:rPr lang="en-US" dirty="0"/>
              <a:t>Activated Autologous Macrophages</a:t>
            </a:r>
          </a:p>
          <a:p>
            <a:pPr lvl="1"/>
            <a:r>
              <a:rPr lang="en-US" dirty="0"/>
              <a:t>Human Embryonic Stem Cells and Oligodendrocyte Progenitor Cells</a:t>
            </a:r>
          </a:p>
          <a:p>
            <a:pPr lvl="1"/>
            <a:r>
              <a:rPr lang="en-US" dirty="0"/>
              <a:t>Schwann Cells and Peripheral Nerve Grafting</a:t>
            </a:r>
          </a:p>
          <a:p>
            <a:pPr lvl="1"/>
            <a:endParaRPr lang="en-US" dirty="0"/>
          </a:p>
          <a:p>
            <a:r>
              <a:rPr lang="en-US" dirty="0"/>
              <a:t>Axonal Regeneration</a:t>
            </a:r>
          </a:p>
          <a:p>
            <a:pPr lvl="1"/>
            <a:r>
              <a:rPr lang="en-US" dirty="0"/>
              <a:t>Phosphodiesterase inhibitors</a:t>
            </a:r>
          </a:p>
          <a:p>
            <a:pPr lvl="1"/>
            <a:endParaRPr lang="en-US" dirty="0"/>
          </a:p>
          <a:p>
            <a:r>
              <a:rPr lang="en-US" dirty="0"/>
              <a:t>Removal &amp; Blockade of inhibitory substrates</a:t>
            </a:r>
          </a:p>
          <a:p>
            <a:pPr lvl="1"/>
            <a:r>
              <a:rPr lang="en-US" dirty="0" err="1"/>
              <a:t>Chondroitinase</a:t>
            </a:r>
            <a:r>
              <a:rPr lang="en-US" dirty="0"/>
              <a:t> ABC – inhibits formation of glial scar</a:t>
            </a:r>
          </a:p>
          <a:p>
            <a:pPr lvl="1"/>
            <a:endParaRPr lang="en-US" dirty="0"/>
          </a:p>
          <a:p>
            <a:pPr lvl="1"/>
            <a:endParaRPr lang="en-US" dirty="0"/>
          </a:p>
          <a:p>
            <a:endParaRPr lang="en-US" dirty="0"/>
          </a:p>
        </p:txBody>
      </p:sp>
    </p:spTree>
    <p:extLst>
      <p:ext uri="{BB962C8B-B14F-4D97-AF65-F5344CB8AC3E}">
        <p14:creationId xmlns:p14="http://schemas.microsoft.com/office/powerpoint/2010/main" val="27393804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93FC8C4-913D-4EC6-8C69-E03E9902302B}"/>
              </a:ext>
            </a:extLst>
          </p:cNvPr>
          <p:cNvSpPr>
            <a:spLocks noGrp="1"/>
          </p:cNvSpPr>
          <p:nvPr>
            <p:ph type="ctrTitle"/>
          </p:nvPr>
        </p:nvSpPr>
        <p:spPr/>
        <p:txBody>
          <a:bodyPr/>
          <a:lstStyle/>
          <a:p>
            <a:r>
              <a:rPr lang="en-US"/>
              <a:t>Surgical Management</a:t>
            </a:r>
            <a:endParaRPr lang="en-US" dirty="0"/>
          </a:p>
        </p:txBody>
      </p:sp>
    </p:spTree>
    <p:extLst>
      <p:ext uri="{BB962C8B-B14F-4D97-AF65-F5344CB8AC3E}">
        <p14:creationId xmlns:p14="http://schemas.microsoft.com/office/powerpoint/2010/main" val="9264559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E307-92CF-4C50-9B80-64C14697765C}"/>
              </a:ext>
            </a:extLst>
          </p:cNvPr>
          <p:cNvSpPr>
            <a:spLocks noGrp="1"/>
          </p:cNvSpPr>
          <p:nvPr>
            <p:ph type="title"/>
          </p:nvPr>
        </p:nvSpPr>
        <p:spPr/>
        <p:txBody>
          <a:bodyPr/>
          <a:lstStyle/>
          <a:p>
            <a:r>
              <a:rPr lang="en-US" dirty="0"/>
              <a:t>Role of Early Surgical Decompression</a:t>
            </a:r>
          </a:p>
        </p:txBody>
      </p:sp>
      <p:sp>
        <p:nvSpPr>
          <p:cNvPr id="3" name="Content Placeholder 2">
            <a:extLst>
              <a:ext uri="{FF2B5EF4-FFF2-40B4-BE49-F238E27FC236}">
                <a16:creationId xmlns:a16="http://schemas.microsoft.com/office/drawing/2014/main" id="{4665163D-300A-448E-8FAA-8BCECA16E19E}"/>
              </a:ext>
            </a:extLst>
          </p:cNvPr>
          <p:cNvSpPr>
            <a:spLocks noGrp="1"/>
          </p:cNvSpPr>
          <p:nvPr>
            <p:ph idx="1"/>
          </p:nvPr>
        </p:nvSpPr>
        <p:spPr>
          <a:xfrm>
            <a:off x="838200" y="1825625"/>
            <a:ext cx="10515600" cy="3314546"/>
          </a:xfrm>
        </p:spPr>
        <p:txBody>
          <a:bodyPr>
            <a:normAutofit fontScale="77500" lnSpcReduction="20000"/>
          </a:bodyPr>
          <a:lstStyle/>
          <a:p>
            <a:r>
              <a:rPr lang="en-US" dirty="0"/>
              <a:t>Substantial experimental evidence suggests that persistent compression of the spinal cord is a potentially reversible form of secondary injury</a:t>
            </a:r>
          </a:p>
          <a:p>
            <a:r>
              <a:rPr lang="en-US" dirty="0"/>
              <a:t>There is no level I studies:</a:t>
            </a:r>
          </a:p>
          <a:p>
            <a:pPr lvl="1"/>
            <a:r>
              <a:rPr lang="en-US" dirty="0"/>
              <a:t>There is no clear definitions of early vs. late surgery</a:t>
            </a:r>
          </a:p>
          <a:p>
            <a:pPr lvl="1"/>
            <a:r>
              <a:rPr lang="en-US" dirty="0"/>
              <a:t>Every spinal cord injury is unique</a:t>
            </a:r>
          </a:p>
          <a:p>
            <a:pPr lvl="1"/>
            <a:r>
              <a:rPr lang="en-US" dirty="0"/>
              <a:t>Its not possible to design a randomized control trial due to ethical consideration</a:t>
            </a:r>
          </a:p>
          <a:p>
            <a:r>
              <a:rPr lang="en-US" dirty="0"/>
              <a:t>Multiple animal studies have shown a positive effect of early decompression</a:t>
            </a:r>
          </a:p>
          <a:p>
            <a:r>
              <a:rPr lang="en-US" dirty="0"/>
              <a:t>Multiple evidence-based reviews also show positive effect of early decompression – </a:t>
            </a:r>
            <a:r>
              <a:rPr lang="en-US" dirty="0" err="1"/>
              <a:t>particulary</a:t>
            </a:r>
            <a:r>
              <a:rPr lang="en-US" dirty="0"/>
              <a:t> ones published recently as overall patient care has significantly improved</a:t>
            </a:r>
          </a:p>
          <a:p>
            <a:r>
              <a:rPr lang="en-US" dirty="0"/>
              <a:t>Lengths of stay, ICU/resource utilization, and economic factors may show potential benefits from early surgery.</a:t>
            </a:r>
          </a:p>
          <a:p>
            <a:endParaRPr lang="en-US" dirty="0"/>
          </a:p>
          <a:p>
            <a:endParaRPr lang="en-US" dirty="0"/>
          </a:p>
          <a:p>
            <a:endParaRPr lang="en-US" dirty="0"/>
          </a:p>
          <a:p>
            <a:pPr lvl="1"/>
            <a:endParaRPr lang="en-US" dirty="0"/>
          </a:p>
        </p:txBody>
      </p:sp>
      <p:sp>
        <p:nvSpPr>
          <p:cNvPr id="4" name="TextBox 3">
            <a:extLst>
              <a:ext uri="{FF2B5EF4-FFF2-40B4-BE49-F238E27FC236}">
                <a16:creationId xmlns:a16="http://schemas.microsoft.com/office/drawing/2014/main" id="{AA9DAA63-853E-428F-9AB8-EFE438F81228}"/>
              </a:ext>
            </a:extLst>
          </p:cNvPr>
          <p:cNvSpPr txBox="1"/>
          <p:nvPr/>
        </p:nvSpPr>
        <p:spPr>
          <a:xfrm>
            <a:off x="1950128" y="5508593"/>
            <a:ext cx="8291743" cy="369332"/>
          </a:xfrm>
          <a:prstGeom prst="rect">
            <a:avLst/>
          </a:prstGeom>
          <a:noFill/>
        </p:spPr>
        <p:txBody>
          <a:bodyPr wrap="square" rtlCol="0">
            <a:spAutoFit/>
          </a:bodyPr>
          <a:lstStyle/>
          <a:p>
            <a:pPr algn="ctr"/>
            <a:r>
              <a:rPr lang="en-US" dirty="0">
                <a:solidFill>
                  <a:srgbClr val="FF0000"/>
                </a:solidFill>
              </a:rPr>
              <a:t>Intuitively, it makes sense to operate early but there is paucity of data to support this</a:t>
            </a:r>
          </a:p>
        </p:txBody>
      </p:sp>
    </p:spTree>
    <p:extLst>
      <p:ext uri="{BB962C8B-B14F-4D97-AF65-F5344CB8AC3E}">
        <p14:creationId xmlns:p14="http://schemas.microsoft.com/office/powerpoint/2010/main" val="4789278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13A04-15C9-4C0B-BFAE-A9194BCF90F5}"/>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A3D8E06D-E15D-4E42-9087-B95550687812}"/>
              </a:ext>
            </a:extLst>
          </p:cNvPr>
          <p:cNvSpPr>
            <a:spLocks noGrp="1"/>
          </p:cNvSpPr>
          <p:nvPr>
            <p:ph idx="1"/>
          </p:nvPr>
        </p:nvSpPr>
        <p:spPr/>
        <p:txBody>
          <a:bodyPr>
            <a:normAutofit lnSpcReduction="10000"/>
          </a:bodyPr>
          <a:lstStyle/>
          <a:p>
            <a:r>
              <a:rPr lang="en-US" dirty="0"/>
              <a:t>Spinal cord injury is a devastating injury with a significant social impact</a:t>
            </a:r>
          </a:p>
          <a:p>
            <a:r>
              <a:rPr lang="en-US" dirty="0"/>
              <a:t>Treatment modalities are geared towards decreasing the damage done to the spinal cord during the “second hit” </a:t>
            </a:r>
          </a:p>
          <a:p>
            <a:r>
              <a:rPr lang="en-US" dirty="0"/>
              <a:t>Early decompression and stabilization is encouraged for better chances at functional recovery</a:t>
            </a:r>
          </a:p>
          <a:p>
            <a:r>
              <a:rPr lang="en-US" dirty="0"/>
              <a:t>A multimodal team approach – surgeon, </a:t>
            </a:r>
            <a:r>
              <a:rPr lang="en-US" dirty="0" err="1"/>
              <a:t>anaesthesiologist</a:t>
            </a:r>
            <a:r>
              <a:rPr lang="en-US" dirty="0"/>
              <a:t>, intensivists, </a:t>
            </a:r>
            <a:r>
              <a:rPr lang="en-US" dirty="0" err="1"/>
              <a:t>nursings</a:t>
            </a:r>
            <a:r>
              <a:rPr lang="en-US" dirty="0"/>
              <a:t>, physical and occupational therapy, speech therapist all play a vital role in improvement in patient outcomes</a:t>
            </a:r>
          </a:p>
          <a:p>
            <a:r>
              <a:rPr lang="en-US" dirty="0"/>
              <a:t>Ongoing research on various pharmacologic agents is </a:t>
            </a:r>
            <a:r>
              <a:rPr lang="en-US"/>
              <a:t>the key</a:t>
            </a:r>
            <a:endParaRPr lang="en-US" dirty="0"/>
          </a:p>
          <a:p>
            <a:endParaRPr lang="en-US" dirty="0"/>
          </a:p>
        </p:txBody>
      </p:sp>
    </p:spTree>
    <p:extLst>
      <p:ext uri="{BB962C8B-B14F-4D97-AF65-F5344CB8AC3E}">
        <p14:creationId xmlns:p14="http://schemas.microsoft.com/office/powerpoint/2010/main" val="366478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A97F9-6CB1-463D-8496-0CD4B6F50A91}"/>
              </a:ext>
            </a:extLst>
          </p:cNvPr>
          <p:cNvSpPr>
            <a:spLocks noGrp="1"/>
          </p:cNvSpPr>
          <p:nvPr>
            <p:ph type="title"/>
          </p:nvPr>
        </p:nvSpPr>
        <p:spPr>
          <a:xfrm>
            <a:off x="838200" y="53133"/>
            <a:ext cx="10515600" cy="1325563"/>
          </a:xfrm>
        </p:spPr>
        <p:txBody>
          <a:bodyPr/>
          <a:lstStyle/>
          <a:p>
            <a:pPr algn="ctr"/>
            <a:r>
              <a:rPr lang="en-US" dirty="0"/>
              <a:t>Anatomy of the Spinal Cord</a:t>
            </a:r>
          </a:p>
        </p:txBody>
      </p:sp>
      <p:pic>
        <p:nvPicPr>
          <p:cNvPr id="4" name="Picture 3" descr="A picture containing clipart&#10;&#10;Description automatically generated">
            <a:extLst>
              <a:ext uri="{FF2B5EF4-FFF2-40B4-BE49-F238E27FC236}">
                <a16:creationId xmlns:a16="http://schemas.microsoft.com/office/drawing/2014/main" id="{DE6C3D53-854C-45BA-8178-982E1642BE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7513" y="1572654"/>
            <a:ext cx="8256974" cy="4314997"/>
          </a:xfrm>
          <a:prstGeom prst="rect">
            <a:avLst/>
          </a:prstGeom>
        </p:spPr>
      </p:pic>
      <p:sp>
        <p:nvSpPr>
          <p:cNvPr id="5" name="TextBox 4">
            <a:extLst>
              <a:ext uri="{FF2B5EF4-FFF2-40B4-BE49-F238E27FC236}">
                <a16:creationId xmlns:a16="http://schemas.microsoft.com/office/drawing/2014/main" id="{5F3F36B4-7F56-48F2-BE5A-4EE610E38640}"/>
              </a:ext>
            </a:extLst>
          </p:cNvPr>
          <p:cNvSpPr txBox="1"/>
          <p:nvPr/>
        </p:nvSpPr>
        <p:spPr>
          <a:xfrm>
            <a:off x="197709" y="1572654"/>
            <a:ext cx="3978875" cy="369332"/>
          </a:xfrm>
          <a:prstGeom prst="rect">
            <a:avLst/>
          </a:prstGeom>
          <a:noFill/>
        </p:spPr>
        <p:txBody>
          <a:bodyPr wrap="square" rtlCol="0">
            <a:spAutoFit/>
          </a:bodyPr>
          <a:lstStyle/>
          <a:p>
            <a:r>
              <a:rPr lang="en-US" b="1" dirty="0">
                <a:solidFill>
                  <a:srgbClr val="FF0000"/>
                </a:solidFill>
              </a:rPr>
              <a:t>Motor and descending pathways (red)</a:t>
            </a:r>
          </a:p>
        </p:txBody>
      </p:sp>
      <p:sp>
        <p:nvSpPr>
          <p:cNvPr id="6" name="TextBox 5">
            <a:extLst>
              <a:ext uri="{FF2B5EF4-FFF2-40B4-BE49-F238E27FC236}">
                <a16:creationId xmlns:a16="http://schemas.microsoft.com/office/drawing/2014/main" id="{5D12FA49-524D-4D16-A9E3-4A7A9AE92DEC}"/>
              </a:ext>
            </a:extLst>
          </p:cNvPr>
          <p:cNvSpPr txBox="1"/>
          <p:nvPr/>
        </p:nvSpPr>
        <p:spPr>
          <a:xfrm>
            <a:off x="422918" y="2642504"/>
            <a:ext cx="3089189" cy="861774"/>
          </a:xfrm>
          <a:prstGeom prst="rect">
            <a:avLst/>
          </a:prstGeom>
          <a:noFill/>
        </p:spPr>
        <p:txBody>
          <a:bodyPr wrap="square" rtlCol="0">
            <a:spAutoFit/>
          </a:bodyPr>
          <a:lstStyle/>
          <a:p>
            <a:r>
              <a:rPr lang="en-US" sz="1600" dirty="0">
                <a:solidFill>
                  <a:srgbClr val="FF0000"/>
                </a:solidFill>
              </a:rPr>
              <a:t>Pyramidal tracts</a:t>
            </a:r>
          </a:p>
          <a:p>
            <a:pPr marL="285750" indent="-285750">
              <a:buFontTx/>
              <a:buChar char="-"/>
            </a:pPr>
            <a:r>
              <a:rPr lang="en-US" sz="1600" dirty="0">
                <a:solidFill>
                  <a:srgbClr val="FF0000"/>
                </a:solidFill>
              </a:rPr>
              <a:t>Lateral Corticospinal tract</a:t>
            </a:r>
          </a:p>
          <a:p>
            <a:pPr marL="285750" indent="-285750">
              <a:buFontTx/>
              <a:buChar char="-"/>
            </a:pPr>
            <a:r>
              <a:rPr lang="en-US" sz="1600" dirty="0">
                <a:solidFill>
                  <a:srgbClr val="FF0000"/>
                </a:solidFill>
              </a:rPr>
              <a:t>Anterior Corticospinal tract</a:t>
            </a:r>
          </a:p>
        </p:txBody>
      </p:sp>
      <p:sp>
        <p:nvSpPr>
          <p:cNvPr id="10" name="TextBox 9">
            <a:extLst>
              <a:ext uri="{FF2B5EF4-FFF2-40B4-BE49-F238E27FC236}">
                <a16:creationId xmlns:a16="http://schemas.microsoft.com/office/drawing/2014/main" id="{BAA64246-D4D7-41D4-9A0E-CB882050A14B}"/>
              </a:ext>
            </a:extLst>
          </p:cNvPr>
          <p:cNvSpPr txBox="1"/>
          <p:nvPr/>
        </p:nvSpPr>
        <p:spPr>
          <a:xfrm>
            <a:off x="400992" y="4280920"/>
            <a:ext cx="3089189" cy="1323439"/>
          </a:xfrm>
          <a:prstGeom prst="rect">
            <a:avLst/>
          </a:prstGeom>
          <a:noFill/>
        </p:spPr>
        <p:txBody>
          <a:bodyPr wrap="square" rtlCol="0">
            <a:spAutoFit/>
          </a:bodyPr>
          <a:lstStyle/>
          <a:p>
            <a:r>
              <a:rPr lang="en-US" sz="1600" dirty="0">
                <a:solidFill>
                  <a:srgbClr val="FF0000"/>
                </a:solidFill>
              </a:rPr>
              <a:t>Extrapyramidal tracts</a:t>
            </a:r>
          </a:p>
          <a:p>
            <a:pPr marL="285750" indent="-285750">
              <a:buFontTx/>
              <a:buChar char="-"/>
            </a:pPr>
            <a:r>
              <a:rPr lang="en-US" sz="1600" dirty="0">
                <a:solidFill>
                  <a:srgbClr val="FF0000"/>
                </a:solidFill>
              </a:rPr>
              <a:t>Rubrospinal tract</a:t>
            </a:r>
          </a:p>
          <a:p>
            <a:pPr marL="285750" indent="-285750">
              <a:buFontTx/>
              <a:buChar char="-"/>
            </a:pPr>
            <a:r>
              <a:rPr lang="en-US" sz="1600" dirty="0">
                <a:solidFill>
                  <a:srgbClr val="FF0000"/>
                </a:solidFill>
              </a:rPr>
              <a:t>Reticulospinal tract</a:t>
            </a:r>
          </a:p>
          <a:p>
            <a:pPr marL="285750" indent="-285750">
              <a:buFontTx/>
              <a:buChar char="-"/>
            </a:pPr>
            <a:r>
              <a:rPr lang="en-US" sz="1600" dirty="0" err="1">
                <a:solidFill>
                  <a:srgbClr val="FF0000"/>
                </a:solidFill>
              </a:rPr>
              <a:t>Olivospinal</a:t>
            </a:r>
            <a:r>
              <a:rPr lang="en-US" sz="1600" dirty="0">
                <a:solidFill>
                  <a:srgbClr val="FF0000"/>
                </a:solidFill>
              </a:rPr>
              <a:t> tract</a:t>
            </a:r>
          </a:p>
          <a:p>
            <a:pPr marL="285750" indent="-285750">
              <a:buFontTx/>
              <a:buChar char="-"/>
            </a:pPr>
            <a:r>
              <a:rPr lang="en-US" sz="1600" dirty="0">
                <a:solidFill>
                  <a:srgbClr val="FF0000"/>
                </a:solidFill>
              </a:rPr>
              <a:t>Vestibulospinal tract</a:t>
            </a:r>
          </a:p>
        </p:txBody>
      </p:sp>
      <p:cxnSp>
        <p:nvCxnSpPr>
          <p:cNvPr id="11" name="Straight Arrow Connector 10">
            <a:extLst>
              <a:ext uri="{FF2B5EF4-FFF2-40B4-BE49-F238E27FC236}">
                <a16:creationId xmlns:a16="http://schemas.microsoft.com/office/drawing/2014/main" id="{18280B68-C682-471B-B08C-8BCC70DFE1AB}"/>
              </a:ext>
            </a:extLst>
          </p:cNvPr>
          <p:cNvCxnSpPr>
            <a:cxnSpLocks/>
          </p:cNvCxnSpPr>
          <p:nvPr/>
        </p:nvCxnSpPr>
        <p:spPr>
          <a:xfrm>
            <a:off x="2990335" y="3073391"/>
            <a:ext cx="1470454" cy="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7A60BCBE-E006-45BD-B18D-E40E8EDA3437}"/>
              </a:ext>
            </a:extLst>
          </p:cNvPr>
          <p:cNvCxnSpPr>
            <a:cxnSpLocks/>
          </p:cNvCxnSpPr>
          <p:nvPr/>
        </p:nvCxnSpPr>
        <p:spPr>
          <a:xfrm>
            <a:off x="3093308" y="3324645"/>
            <a:ext cx="2776151" cy="139563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F0D2C204-C368-48BF-9BCB-2E13A29235F2}"/>
              </a:ext>
            </a:extLst>
          </p:cNvPr>
          <p:cNvCxnSpPr>
            <a:cxnSpLocks/>
          </p:cNvCxnSpPr>
          <p:nvPr/>
        </p:nvCxnSpPr>
        <p:spPr>
          <a:xfrm flipV="1">
            <a:off x="2187146" y="3830595"/>
            <a:ext cx="2113005" cy="88968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121BCCD3-AE15-4B6E-BBBE-4E23249BEE89}"/>
              </a:ext>
            </a:extLst>
          </p:cNvPr>
          <p:cNvCxnSpPr>
            <a:cxnSpLocks/>
          </p:cNvCxnSpPr>
          <p:nvPr/>
        </p:nvCxnSpPr>
        <p:spPr>
          <a:xfrm flipV="1">
            <a:off x="2406779" y="3575943"/>
            <a:ext cx="2649923" cy="136669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51A5CA92-D3D6-4954-A103-207D99DE868B}"/>
              </a:ext>
            </a:extLst>
          </p:cNvPr>
          <p:cNvCxnSpPr>
            <a:cxnSpLocks/>
          </p:cNvCxnSpPr>
          <p:nvPr/>
        </p:nvCxnSpPr>
        <p:spPr>
          <a:xfrm>
            <a:off x="2187146" y="5197291"/>
            <a:ext cx="2922008" cy="4284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B53DB44-3D87-48D2-AD44-54A501F2F30A}"/>
              </a:ext>
            </a:extLst>
          </p:cNvPr>
          <p:cNvCxnSpPr>
            <a:cxnSpLocks/>
          </p:cNvCxnSpPr>
          <p:nvPr/>
        </p:nvCxnSpPr>
        <p:spPr>
          <a:xfrm flipV="1">
            <a:off x="2504611" y="5268956"/>
            <a:ext cx="3364848" cy="16057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23" name="TextBox 22">
            <a:extLst>
              <a:ext uri="{FF2B5EF4-FFF2-40B4-BE49-F238E27FC236}">
                <a16:creationId xmlns:a16="http://schemas.microsoft.com/office/drawing/2014/main" id="{A9FADC8F-37A8-4E24-81A5-4A3054185B65}"/>
              </a:ext>
            </a:extLst>
          </p:cNvPr>
          <p:cNvSpPr txBox="1"/>
          <p:nvPr/>
        </p:nvSpPr>
        <p:spPr>
          <a:xfrm>
            <a:off x="7939581" y="1506022"/>
            <a:ext cx="4054710" cy="369332"/>
          </a:xfrm>
          <a:prstGeom prst="rect">
            <a:avLst/>
          </a:prstGeom>
          <a:noFill/>
        </p:spPr>
        <p:txBody>
          <a:bodyPr wrap="square" rtlCol="0">
            <a:spAutoFit/>
          </a:bodyPr>
          <a:lstStyle/>
          <a:p>
            <a:r>
              <a:rPr lang="en-US" b="1" dirty="0">
                <a:solidFill>
                  <a:schemeClr val="accent6"/>
                </a:solidFill>
              </a:rPr>
              <a:t>Sensory and ascending pathways (green)</a:t>
            </a:r>
          </a:p>
        </p:txBody>
      </p:sp>
      <p:sp>
        <p:nvSpPr>
          <p:cNvPr id="24" name="TextBox 23">
            <a:extLst>
              <a:ext uri="{FF2B5EF4-FFF2-40B4-BE49-F238E27FC236}">
                <a16:creationId xmlns:a16="http://schemas.microsoft.com/office/drawing/2014/main" id="{FDB0655A-D606-4866-8ED3-A19004EF80B3}"/>
              </a:ext>
            </a:extLst>
          </p:cNvPr>
          <p:cNvSpPr txBox="1"/>
          <p:nvPr/>
        </p:nvSpPr>
        <p:spPr>
          <a:xfrm>
            <a:off x="9086644" y="2023165"/>
            <a:ext cx="3089189" cy="861774"/>
          </a:xfrm>
          <a:prstGeom prst="rect">
            <a:avLst/>
          </a:prstGeom>
          <a:noFill/>
        </p:spPr>
        <p:txBody>
          <a:bodyPr wrap="square" rtlCol="0">
            <a:spAutoFit/>
          </a:bodyPr>
          <a:lstStyle/>
          <a:p>
            <a:r>
              <a:rPr lang="en-US" sz="1600" dirty="0">
                <a:solidFill>
                  <a:schemeClr val="accent6"/>
                </a:solidFill>
              </a:rPr>
              <a:t>Dorsal Column</a:t>
            </a:r>
          </a:p>
          <a:p>
            <a:pPr marL="285750" indent="-285750">
              <a:buFontTx/>
              <a:buChar char="-"/>
            </a:pPr>
            <a:r>
              <a:rPr lang="en-US" sz="1600" dirty="0">
                <a:solidFill>
                  <a:schemeClr val="accent6"/>
                </a:solidFill>
              </a:rPr>
              <a:t>Fasciculus </a:t>
            </a:r>
            <a:r>
              <a:rPr lang="en-US" sz="1600" dirty="0" err="1">
                <a:solidFill>
                  <a:schemeClr val="accent6"/>
                </a:solidFill>
              </a:rPr>
              <a:t>Gracilis</a:t>
            </a:r>
            <a:endParaRPr lang="en-US" sz="1600" dirty="0">
              <a:solidFill>
                <a:schemeClr val="accent6"/>
              </a:solidFill>
            </a:endParaRPr>
          </a:p>
          <a:p>
            <a:pPr marL="285750" indent="-285750">
              <a:buFontTx/>
              <a:buChar char="-"/>
            </a:pPr>
            <a:r>
              <a:rPr lang="en-US" sz="1600" dirty="0">
                <a:solidFill>
                  <a:schemeClr val="accent6"/>
                </a:solidFill>
              </a:rPr>
              <a:t>Fasciculus Cuneatus</a:t>
            </a:r>
          </a:p>
        </p:txBody>
      </p:sp>
      <p:sp>
        <p:nvSpPr>
          <p:cNvPr id="25" name="TextBox 24">
            <a:extLst>
              <a:ext uri="{FF2B5EF4-FFF2-40B4-BE49-F238E27FC236}">
                <a16:creationId xmlns:a16="http://schemas.microsoft.com/office/drawing/2014/main" id="{4BC7EB8A-48F8-4D75-BD34-55BCCFF4B994}"/>
              </a:ext>
            </a:extLst>
          </p:cNvPr>
          <p:cNvSpPr txBox="1"/>
          <p:nvPr/>
        </p:nvSpPr>
        <p:spPr>
          <a:xfrm>
            <a:off x="9086644" y="3265949"/>
            <a:ext cx="3089189" cy="861774"/>
          </a:xfrm>
          <a:prstGeom prst="rect">
            <a:avLst/>
          </a:prstGeom>
          <a:noFill/>
        </p:spPr>
        <p:txBody>
          <a:bodyPr wrap="square" rtlCol="0">
            <a:spAutoFit/>
          </a:bodyPr>
          <a:lstStyle/>
          <a:p>
            <a:r>
              <a:rPr lang="en-US" sz="1600" dirty="0">
                <a:solidFill>
                  <a:schemeClr val="accent6"/>
                </a:solidFill>
              </a:rPr>
              <a:t>Spinocerebellar tracts</a:t>
            </a:r>
          </a:p>
          <a:p>
            <a:pPr marL="285750" indent="-285750">
              <a:buFontTx/>
              <a:buChar char="-"/>
            </a:pPr>
            <a:r>
              <a:rPr lang="en-US" sz="1600" dirty="0">
                <a:solidFill>
                  <a:schemeClr val="accent6"/>
                </a:solidFill>
              </a:rPr>
              <a:t>Posterior spinocerebellar tract</a:t>
            </a:r>
          </a:p>
          <a:p>
            <a:pPr marL="285750" indent="-285750">
              <a:buFontTx/>
              <a:buChar char="-"/>
            </a:pPr>
            <a:r>
              <a:rPr lang="en-US" sz="1600" dirty="0">
                <a:solidFill>
                  <a:schemeClr val="accent6"/>
                </a:solidFill>
              </a:rPr>
              <a:t>Anterior spinocerebellar tract</a:t>
            </a:r>
          </a:p>
        </p:txBody>
      </p:sp>
      <p:sp>
        <p:nvSpPr>
          <p:cNvPr id="26" name="TextBox 25">
            <a:extLst>
              <a:ext uri="{FF2B5EF4-FFF2-40B4-BE49-F238E27FC236}">
                <a16:creationId xmlns:a16="http://schemas.microsoft.com/office/drawing/2014/main" id="{D5A8B5E6-76B1-42CE-B1BB-803F5D4F47B4}"/>
              </a:ext>
            </a:extLst>
          </p:cNvPr>
          <p:cNvSpPr txBox="1"/>
          <p:nvPr/>
        </p:nvSpPr>
        <p:spPr>
          <a:xfrm>
            <a:off x="9058168" y="4720281"/>
            <a:ext cx="3089189" cy="861774"/>
          </a:xfrm>
          <a:prstGeom prst="rect">
            <a:avLst/>
          </a:prstGeom>
          <a:noFill/>
        </p:spPr>
        <p:txBody>
          <a:bodyPr wrap="square" rtlCol="0">
            <a:spAutoFit/>
          </a:bodyPr>
          <a:lstStyle/>
          <a:p>
            <a:r>
              <a:rPr lang="en-US" sz="1600" dirty="0">
                <a:solidFill>
                  <a:schemeClr val="accent6"/>
                </a:solidFill>
              </a:rPr>
              <a:t>Spinothalamic tracts</a:t>
            </a:r>
          </a:p>
          <a:p>
            <a:pPr marL="285750" indent="-285750">
              <a:buFontTx/>
              <a:buChar char="-"/>
            </a:pPr>
            <a:r>
              <a:rPr lang="en-US" sz="1600" dirty="0">
                <a:solidFill>
                  <a:schemeClr val="accent6"/>
                </a:solidFill>
              </a:rPr>
              <a:t>Lateral spinothalamic tract</a:t>
            </a:r>
          </a:p>
          <a:p>
            <a:pPr marL="285750" indent="-285750">
              <a:buFontTx/>
              <a:buChar char="-"/>
            </a:pPr>
            <a:r>
              <a:rPr lang="en-US" sz="1600" dirty="0">
                <a:solidFill>
                  <a:schemeClr val="accent6"/>
                </a:solidFill>
              </a:rPr>
              <a:t>Anterior spinothalamic tract</a:t>
            </a:r>
          </a:p>
        </p:txBody>
      </p:sp>
      <p:cxnSp>
        <p:nvCxnSpPr>
          <p:cNvPr id="31" name="Connector: Elbow 30">
            <a:extLst>
              <a:ext uri="{FF2B5EF4-FFF2-40B4-BE49-F238E27FC236}">
                <a16:creationId xmlns:a16="http://schemas.microsoft.com/office/drawing/2014/main" id="{EB413B63-1911-4F2D-B9AA-800F12211BEF}"/>
              </a:ext>
            </a:extLst>
          </p:cNvPr>
          <p:cNvCxnSpPr>
            <a:cxnSpLocks/>
          </p:cNvCxnSpPr>
          <p:nvPr/>
        </p:nvCxnSpPr>
        <p:spPr>
          <a:xfrm rot="10800000">
            <a:off x="6473915" y="1679786"/>
            <a:ext cx="2612729" cy="696732"/>
          </a:xfrm>
          <a:prstGeom prst="bentConnector3">
            <a:avLst>
              <a:gd name="adj1" fmla="val 50000"/>
            </a:avLst>
          </a:prstGeom>
          <a:ln w="12700">
            <a:tailEnd type="triangle"/>
          </a:ln>
        </p:spPr>
        <p:style>
          <a:lnRef idx="1">
            <a:schemeClr val="dk1"/>
          </a:lnRef>
          <a:fillRef idx="0">
            <a:schemeClr val="dk1"/>
          </a:fillRef>
          <a:effectRef idx="0">
            <a:schemeClr val="dk1"/>
          </a:effectRef>
          <a:fontRef idx="minor">
            <a:schemeClr val="tx1"/>
          </a:fontRef>
        </p:style>
      </p:cxnSp>
      <p:cxnSp>
        <p:nvCxnSpPr>
          <p:cNvPr id="38" name="Connector: Elbow 37">
            <a:extLst>
              <a:ext uri="{FF2B5EF4-FFF2-40B4-BE49-F238E27FC236}">
                <a16:creationId xmlns:a16="http://schemas.microsoft.com/office/drawing/2014/main" id="{4996D1E5-2B7C-42DB-A8AF-A8592D30EA55}"/>
              </a:ext>
            </a:extLst>
          </p:cNvPr>
          <p:cNvCxnSpPr>
            <a:cxnSpLocks/>
          </p:cNvCxnSpPr>
          <p:nvPr/>
        </p:nvCxnSpPr>
        <p:spPr>
          <a:xfrm rot="10800000">
            <a:off x="6972306" y="2524329"/>
            <a:ext cx="2114339" cy="165042"/>
          </a:xfrm>
          <a:prstGeom prst="bentConnector3">
            <a:avLst>
              <a:gd name="adj1" fmla="val 50000"/>
            </a:avLst>
          </a:prstGeom>
          <a:ln w="12700">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72A4B1A8-A9E9-4B3A-963C-B317F429E233}"/>
              </a:ext>
            </a:extLst>
          </p:cNvPr>
          <p:cNvCxnSpPr>
            <a:cxnSpLocks/>
          </p:cNvCxnSpPr>
          <p:nvPr/>
        </p:nvCxnSpPr>
        <p:spPr>
          <a:xfrm flipH="1">
            <a:off x="8073810" y="3911989"/>
            <a:ext cx="1012835" cy="48094"/>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A22ED241-E6A5-4508-9955-D3E6C94BDB3D}"/>
              </a:ext>
            </a:extLst>
          </p:cNvPr>
          <p:cNvCxnSpPr>
            <a:cxnSpLocks/>
          </p:cNvCxnSpPr>
          <p:nvPr/>
        </p:nvCxnSpPr>
        <p:spPr>
          <a:xfrm flipH="1" flipV="1">
            <a:off x="8073810" y="3184810"/>
            <a:ext cx="1034451" cy="475402"/>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EECB7F9F-3D5F-4202-9CAD-6E75EEF5644B}"/>
              </a:ext>
            </a:extLst>
          </p:cNvPr>
          <p:cNvCxnSpPr>
            <a:cxnSpLocks/>
          </p:cNvCxnSpPr>
          <p:nvPr/>
        </p:nvCxnSpPr>
        <p:spPr>
          <a:xfrm flipH="1" flipV="1">
            <a:off x="6711843" y="5101529"/>
            <a:ext cx="2346325" cy="24771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D41C4AAD-145F-48B0-BF5C-F420317B9851}"/>
              </a:ext>
            </a:extLst>
          </p:cNvPr>
          <p:cNvCxnSpPr>
            <a:cxnSpLocks/>
            <a:stCxn id="26" idx="1"/>
          </p:cNvCxnSpPr>
          <p:nvPr/>
        </p:nvCxnSpPr>
        <p:spPr>
          <a:xfrm flipH="1" flipV="1">
            <a:off x="7403028" y="4580568"/>
            <a:ext cx="1655140" cy="57060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58" name="TextBox 57">
            <a:extLst>
              <a:ext uri="{FF2B5EF4-FFF2-40B4-BE49-F238E27FC236}">
                <a16:creationId xmlns:a16="http://schemas.microsoft.com/office/drawing/2014/main" id="{0C921086-FC8F-4604-A537-324991978105}"/>
              </a:ext>
            </a:extLst>
          </p:cNvPr>
          <p:cNvSpPr txBox="1"/>
          <p:nvPr/>
        </p:nvSpPr>
        <p:spPr>
          <a:xfrm>
            <a:off x="4781700" y="5935532"/>
            <a:ext cx="2776151" cy="381248"/>
          </a:xfrm>
          <a:prstGeom prst="rect">
            <a:avLst/>
          </a:prstGeom>
          <a:noFill/>
        </p:spPr>
        <p:txBody>
          <a:bodyPr wrap="square" rtlCol="0">
            <a:spAutoFit/>
          </a:bodyPr>
          <a:lstStyle/>
          <a:p>
            <a:pPr algn="ctr"/>
            <a:r>
              <a:rPr lang="en-US" b="1" dirty="0"/>
              <a:t>Anterior</a:t>
            </a:r>
          </a:p>
        </p:txBody>
      </p:sp>
      <p:sp>
        <p:nvSpPr>
          <p:cNvPr id="59" name="TextBox 58">
            <a:extLst>
              <a:ext uri="{FF2B5EF4-FFF2-40B4-BE49-F238E27FC236}">
                <a16:creationId xmlns:a16="http://schemas.microsoft.com/office/drawing/2014/main" id="{F73D7942-0137-456B-93D6-CD1E7F47B162}"/>
              </a:ext>
            </a:extLst>
          </p:cNvPr>
          <p:cNvSpPr txBox="1"/>
          <p:nvPr/>
        </p:nvSpPr>
        <p:spPr>
          <a:xfrm>
            <a:off x="4781701" y="1197483"/>
            <a:ext cx="2776151" cy="381248"/>
          </a:xfrm>
          <a:prstGeom prst="rect">
            <a:avLst/>
          </a:prstGeom>
          <a:noFill/>
        </p:spPr>
        <p:txBody>
          <a:bodyPr wrap="square" rtlCol="0">
            <a:spAutoFit/>
          </a:bodyPr>
          <a:lstStyle/>
          <a:p>
            <a:pPr algn="ctr"/>
            <a:r>
              <a:rPr lang="en-US" b="1" dirty="0"/>
              <a:t>Posterior</a:t>
            </a:r>
          </a:p>
        </p:txBody>
      </p:sp>
      <p:sp>
        <p:nvSpPr>
          <p:cNvPr id="60" name="TextBox 59">
            <a:extLst>
              <a:ext uri="{FF2B5EF4-FFF2-40B4-BE49-F238E27FC236}">
                <a16:creationId xmlns:a16="http://schemas.microsoft.com/office/drawing/2014/main" id="{B933CF48-6F75-4915-8AEC-6E98A0F28F51}"/>
              </a:ext>
            </a:extLst>
          </p:cNvPr>
          <p:cNvSpPr txBox="1"/>
          <p:nvPr/>
        </p:nvSpPr>
        <p:spPr>
          <a:xfrm>
            <a:off x="8744107" y="5949127"/>
            <a:ext cx="4214012" cy="307777"/>
          </a:xfrm>
          <a:prstGeom prst="rect">
            <a:avLst/>
          </a:prstGeom>
          <a:noFill/>
        </p:spPr>
        <p:txBody>
          <a:bodyPr wrap="square" rtlCol="0">
            <a:spAutoFit/>
          </a:bodyPr>
          <a:lstStyle/>
          <a:p>
            <a:r>
              <a:rPr lang="en-US" sz="1400" dirty="0"/>
              <a:t>*C/T/L/S = Cervical/Thoracic/Lumbar/Sacral</a:t>
            </a:r>
          </a:p>
        </p:txBody>
      </p:sp>
    </p:spTree>
    <p:extLst>
      <p:ext uri="{BB962C8B-B14F-4D97-AF65-F5344CB8AC3E}">
        <p14:creationId xmlns:p14="http://schemas.microsoft.com/office/powerpoint/2010/main" val="1260522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C4F41A7C-0645-4060-8DDA-E870452FA199}"/>
              </a:ext>
            </a:extLst>
          </p:cNvPr>
          <p:cNvGraphicFramePr>
            <a:graphicFrameLocks noGrp="1"/>
          </p:cNvGraphicFramePr>
          <p:nvPr>
            <p:ph idx="1"/>
            <p:extLst>
              <p:ext uri="{D42A27DB-BD31-4B8C-83A1-F6EECF244321}">
                <p14:modId xmlns:p14="http://schemas.microsoft.com/office/powerpoint/2010/main" val="2317777778"/>
              </p:ext>
            </p:extLst>
          </p:nvPr>
        </p:nvGraphicFramePr>
        <p:xfrm>
          <a:off x="1102840" y="1390980"/>
          <a:ext cx="9986319" cy="4076040"/>
        </p:xfrm>
        <a:graphic>
          <a:graphicData uri="http://schemas.openxmlformats.org/drawingml/2006/table">
            <a:tbl>
              <a:tblPr firstRow="1" bandRow="1">
                <a:tableStyleId>{5C22544A-7EE6-4342-B048-85BDC9FD1C3A}</a:tableStyleId>
              </a:tblPr>
              <a:tblGrid>
                <a:gridCol w="3328773">
                  <a:extLst>
                    <a:ext uri="{9D8B030D-6E8A-4147-A177-3AD203B41FA5}">
                      <a16:colId xmlns:a16="http://schemas.microsoft.com/office/drawing/2014/main" val="3898235497"/>
                    </a:ext>
                  </a:extLst>
                </a:gridCol>
                <a:gridCol w="3328773">
                  <a:extLst>
                    <a:ext uri="{9D8B030D-6E8A-4147-A177-3AD203B41FA5}">
                      <a16:colId xmlns:a16="http://schemas.microsoft.com/office/drawing/2014/main" val="1018302367"/>
                    </a:ext>
                  </a:extLst>
                </a:gridCol>
                <a:gridCol w="3328773">
                  <a:extLst>
                    <a:ext uri="{9D8B030D-6E8A-4147-A177-3AD203B41FA5}">
                      <a16:colId xmlns:a16="http://schemas.microsoft.com/office/drawing/2014/main" val="973228534"/>
                    </a:ext>
                  </a:extLst>
                </a:gridCol>
              </a:tblGrid>
              <a:tr h="358268">
                <a:tc>
                  <a:txBody>
                    <a:bodyPr/>
                    <a:lstStyle/>
                    <a:p>
                      <a:pPr algn="ctr"/>
                      <a:r>
                        <a:rPr lang="en-US" dirty="0"/>
                        <a:t>Tract</a:t>
                      </a:r>
                    </a:p>
                  </a:txBody>
                  <a:tcPr/>
                </a:tc>
                <a:tc>
                  <a:txBody>
                    <a:bodyPr/>
                    <a:lstStyle/>
                    <a:p>
                      <a:pPr algn="ctr"/>
                      <a:r>
                        <a:rPr lang="en-US" dirty="0"/>
                        <a:t>Function</a:t>
                      </a:r>
                    </a:p>
                  </a:txBody>
                  <a:tcPr/>
                </a:tc>
                <a:tc>
                  <a:txBody>
                    <a:bodyPr/>
                    <a:lstStyle/>
                    <a:p>
                      <a:pPr algn="ctr"/>
                      <a:r>
                        <a:rPr lang="en-US" dirty="0"/>
                        <a:t>Side of the body</a:t>
                      </a:r>
                    </a:p>
                  </a:txBody>
                  <a:tcPr/>
                </a:tc>
                <a:extLst>
                  <a:ext uri="{0D108BD9-81ED-4DB2-BD59-A6C34878D82A}">
                    <a16:rowId xmlns:a16="http://schemas.microsoft.com/office/drawing/2014/main" val="1851717936"/>
                  </a:ext>
                </a:extLst>
              </a:tr>
              <a:tr h="618380">
                <a:tc>
                  <a:txBody>
                    <a:bodyPr/>
                    <a:lstStyle/>
                    <a:p>
                      <a:pPr algn="l"/>
                      <a:r>
                        <a:rPr lang="en-US" dirty="0"/>
                        <a:t>Anterior Corticospinal Tract</a:t>
                      </a:r>
                    </a:p>
                  </a:txBody>
                  <a:tcPr/>
                </a:tc>
                <a:tc>
                  <a:txBody>
                    <a:bodyPr/>
                    <a:lstStyle/>
                    <a:p>
                      <a:pPr algn="l"/>
                      <a:r>
                        <a:rPr lang="en-US" dirty="0"/>
                        <a:t>Skilled movement</a:t>
                      </a:r>
                    </a:p>
                  </a:txBody>
                  <a:tcPr/>
                </a:tc>
                <a:tc>
                  <a:txBody>
                    <a:bodyPr/>
                    <a:lstStyle/>
                    <a:p>
                      <a:pPr algn="l"/>
                      <a:r>
                        <a:rPr lang="en-US" dirty="0"/>
                        <a:t>Opposite</a:t>
                      </a:r>
                    </a:p>
                  </a:txBody>
                  <a:tcPr/>
                </a:tc>
                <a:extLst>
                  <a:ext uri="{0D108BD9-81ED-4DB2-BD59-A6C34878D82A}">
                    <a16:rowId xmlns:a16="http://schemas.microsoft.com/office/drawing/2014/main" val="2157285437"/>
                  </a:ext>
                </a:extLst>
              </a:tr>
              <a:tr h="618380">
                <a:tc>
                  <a:txBody>
                    <a:bodyPr/>
                    <a:lstStyle/>
                    <a:p>
                      <a:pPr algn="l"/>
                      <a:r>
                        <a:rPr lang="en-US" dirty="0"/>
                        <a:t>Lateral Corticospinal Tract</a:t>
                      </a:r>
                    </a:p>
                  </a:txBody>
                  <a:tcPr/>
                </a:tc>
                <a:tc>
                  <a:txBody>
                    <a:bodyPr/>
                    <a:lstStyle/>
                    <a:p>
                      <a:pPr algn="l"/>
                      <a:r>
                        <a:rPr lang="en-US" dirty="0"/>
                        <a:t>Skilled movement</a:t>
                      </a:r>
                    </a:p>
                  </a:txBody>
                  <a:tcPr/>
                </a:tc>
                <a:tc>
                  <a:txBody>
                    <a:bodyPr/>
                    <a:lstStyle/>
                    <a:p>
                      <a:pPr algn="l"/>
                      <a:r>
                        <a:rPr lang="en-US" dirty="0"/>
                        <a:t>Same</a:t>
                      </a:r>
                    </a:p>
                  </a:txBody>
                  <a:tcPr/>
                </a:tc>
                <a:extLst>
                  <a:ext uri="{0D108BD9-81ED-4DB2-BD59-A6C34878D82A}">
                    <a16:rowId xmlns:a16="http://schemas.microsoft.com/office/drawing/2014/main" val="117149953"/>
                  </a:ext>
                </a:extLst>
              </a:tr>
              <a:tr h="618380">
                <a:tc>
                  <a:txBody>
                    <a:bodyPr/>
                    <a:lstStyle/>
                    <a:p>
                      <a:pPr algn="l"/>
                      <a:r>
                        <a:rPr lang="en-US" dirty="0"/>
                        <a:t>Vestibulospinal Tract</a:t>
                      </a:r>
                    </a:p>
                  </a:txBody>
                  <a:tcPr/>
                </a:tc>
                <a:tc>
                  <a:txBody>
                    <a:bodyPr/>
                    <a:lstStyle/>
                    <a:p>
                      <a:pPr algn="l"/>
                      <a:r>
                        <a:rPr lang="en-US" dirty="0"/>
                        <a:t>Facilitates extensor muscle tone</a:t>
                      </a:r>
                    </a:p>
                  </a:txBody>
                  <a:tcPr/>
                </a:tc>
                <a:tc>
                  <a:txBody>
                    <a:bodyPr/>
                    <a:lstStyle/>
                    <a:p>
                      <a:pPr algn="l"/>
                      <a:r>
                        <a:rPr lang="en-US" dirty="0"/>
                        <a:t>Same</a:t>
                      </a:r>
                    </a:p>
                  </a:txBody>
                  <a:tcPr/>
                </a:tc>
                <a:extLst>
                  <a:ext uri="{0D108BD9-81ED-4DB2-BD59-A6C34878D82A}">
                    <a16:rowId xmlns:a16="http://schemas.microsoft.com/office/drawing/2014/main" val="519563673"/>
                  </a:ext>
                </a:extLst>
              </a:tr>
              <a:tr h="618380">
                <a:tc>
                  <a:txBody>
                    <a:bodyPr/>
                    <a:lstStyle/>
                    <a:p>
                      <a:pPr algn="l"/>
                      <a:r>
                        <a:rPr lang="en-US" dirty="0"/>
                        <a:t>Fasciculus </a:t>
                      </a:r>
                      <a:r>
                        <a:rPr lang="en-US" dirty="0" err="1"/>
                        <a:t>Gracilis</a:t>
                      </a:r>
                      <a:r>
                        <a:rPr lang="en-US" dirty="0"/>
                        <a:t>/Cuneatus</a:t>
                      </a:r>
                    </a:p>
                  </a:txBody>
                  <a:tcPr/>
                </a:tc>
                <a:tc>
                  <a:txBody>
                    <a:bodyPr/>
                    <a:lstStyle/>
                    <a:p>
                      <a:pPr algn="l"/>
                      <a:r>
                        <a:rPr lang="en-US" dirty="0"/>
                        <a:t>Position and fine touch</a:t>
                      </a:r>
                    </a:p>
                  </a:txBody>
                  <a:tcPr/>
                </a:tc>
                <a:tc>
                  <a:txBody>
                    <a:bodyPr/>
                    <a:lstStyle/>
                    <a:p>
                      <a:pPr algn="l"/>
                      <a:r>
                        <a:rPr lang="en-US" dirty="0"/>
                        <a:t>Same</a:t>
                      </a:r>
                    </a:p>
                  </a:txBody>
                  <a:tcPr/>
                </a:tc>
                <a:extLst>
                  <a:ext uri="{0D108BD9-81ED-4DB2-BD59-A6C34878D82A}">
                    <a16:rowId xmlns:a16="http://schemas.microsoft.com/office/drawing/2014/main" val="2375691763"/>
                  </a:ext>
                </a:extLst>
              </a:tr>
              <a:tr h="618380">
                <a:tc>
                  <a:txBody>
                    <a:bodyPr/>
                    <a:lstStyle/>
                    <a:p>
                      <a:pPr algn="l"/>
                      <a:r>
                        <a:rPr lang="en-US" dirty="0"/>
                        <a:t>Lateral Spinothalamic Tract</a:t>
                      </a:r>
                    </a:p>
                  </a:txBody>
                  <a:tcPr/>
                </a:tc>
                <a:tc>
                  <a:txBody>
                    <a:bodyPr/>
                    <a:lstStyle/>
                    <a:p>
                      <a:pPr algn="l"/>
                      <a:r>
                        <a:rPr lang="en-US" dirty="0"/>
                        <a:t>Pain and temperature</a:t>
                      </a:r>
                    </a:p>
                  </a:txBody>
                  <a:tcPr/>
                </a:tc>
                <a:tc>
                  <a:txBody>
                    <a:bodyPr/>
                    <a:lstStyle/>
                    <a:p>
                      <a:pPr algn="l"/>
                      <a:r>
                        <a:rPr lang="en-US" dirty="0"/>
                        <a:t>Opposite</a:t>
                      </a:r>
                    </a:p>
                  </a:txBody>
                  <a:tcPr/>
                </a:tc>
                <a:extLst>
                  <a:ext uri="{0D108BD9-81ED-4DB2-BD59-A6C34878D82A}">
                    <a16:rowId xmlns:a16="http://schemas.microsoft.com/office/drawing/2014/main" val="1857993373"/>
                  </a:ext>
                </a:extLst>
              </a:tr>
              <a:tr h="618380">
                <a:tc>
                  <a:txBody>
                    <a:bodyPr/>
                    <a:lstStyle/>
                    <a:p>
                      <a:pPr algn="l"/>
                      <a:r>
                        <a:rPr lang="en-US" dirty="0"/>
                        <a:t>Anterior Spinothalamic Tract</a:t>
                      </a:r>
                    </a:p>
                  </a:txBody>
                  <a:tcPr/>
                </a:tc>
                <a:tc>
                  <a:txBody>
                    <a:bodyPr/>
                    <a:lstStyle/>
                    <a:p>
                      <a:pPr algn="l"/>
                      <a:r>
                        <a:rPr lang="en-US" dirty="0"/>
                        <a:t>Light touch</a:t>
                      </a:r>
                    </a:p>
                  </a:txBody>
                  <a:tcPr/>
                </a:tc>
                <a:tc>
                  <a:txBody>
                    <a:bodyPr/>
                    <a:lstStyle/>
                    <a:p>
                      <a:pPr algn="l"/>
                      <a:r>
                        <a:rPr lang="en-US" dirty="0"/>
                        <a:t>Opposite</a:t>
                      </a:r>
                    </a:p>
                  </a:txBody>
                  <a:tcPr/>
                </a:tc>
                <a:extLst>
                  <a:ext uri="{0D108BD9-81ED-4DB2-BD59-A6C34878D82A}">
                    <a16:rowId xmlns:a16="http://schemas.microsoft.com/office/drawing/2014/main" val="2221132746"/>
                  </a:ext>
                </a:extLst>
              </a:tr>
            </a:tbl>
          </a:graphicData>
        </a:graphic>
      </p:graphicFrame>
      <p:sp>
        <p:nvSpPr>
          <p:cNvPr id="10" name="Title 1">
            <a:extLst>
              <a:ext uri="{FF2B5EF4-FFF2-40B4-BE49-F238E27FC236}">
                <a16:creationId xmlns:a16="http://schemas.microsoft.com/office/drawing/2014/main" id="{05A86C0F-06B2-429A-BE2D-6C34E9AB7127}"/>
              </a:ext>
            </a:extLst>
          </p:cNvPr>
          <p:cNvSpPr txBox="1">
            <a:spLocks/>
          </p:cNvSpPr>
          <p:nvPr/>
        </p:nvSpPr>
        <p:spPr>
          <a:xfrm>
            <a:off x="838200" y="5313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US"/>
              <a:t>Anatomy of the Spinal Cord</a:t>
            </a:r>
            <a:endParaRPr lang="en-US" dirty="0"/>
          </a:p>
        </p:txBody>
      </p:sp>
    </p:spTree>
    <p:extLst>
      <p:ext uri="{BB962C8B-B14F-4D97-AF65-F5344CB8AC3E}">
        <p14:creationId xmlns:p14="http://schemas.microsoft.com/office/powerpoint/2010/main" val="763992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F21E8-1B3B-4574-8F05-788D95776DCD}"/>
              </a:ext>
            </a:extLst>
          </p:cNvPr>
          <p:cNvSpPr>
            <a:spLocks noGrp="1"/>
          </p:cNvSpPr>
          <p:nvPr>
            <p:ph type="ctrTitle"/>
          </p:nvPr>
        </p:nvSpPr>
        <p:spPr>
          <a:xfrm>
            <a:off x="1622854" y="1641347"/>
            <a:ext cx="9144000" cy="2387600"/>
          </a:xfrm>
        </p:spPr>
        <p:txBody>
          <a:bodyPr/>
          <a:lstStyle/>
          <a:p>
            <a:r>
              <a:rPr lang="en-US" dirty="0"/>
              <a:t>Pathophysiology of Spinal Cord Injury</a:t>
            </a:r>
          </a:p>
        </p:txBody>
      </p:sp>
    </p:spTree>
    <p:extLst>
      <p:ext uri="{BB962C8B-B14F-4D97-AF65-F5344CB8AC3E}">
        <p14:creationId xmlns:p14="http://schemas.microsoft.com/office/powerpoint/2010/main" val="997563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6708FAB-3898-47A9-B05A-AB9ECBD9E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7C3F9A6-51F6-45F2-BDF6-A6D19C1FEF5A}"/>
              </a:ext>
            </a:extLst>
          </p:cNvPr>
          <p:cNvSpPr>
            <a:spLocks noGrp="1"/>
          </p:cNvSpPr>
          <p:nvPr>
            <p:ph type="title"/>
          </p:nvPr>
        </p:nvSpPr>
        <p:spPr>
          <a:xfrm>
            <a:off x="1136398" y="457201"/>
            <a:ext cx="10117810" cy="1150470"/>
          </a:xfrm>
        </p:spPr>
        <p:txBody>
          <a:bodyPr anchor="b">
            <a:normAutofit/>
          </a:bodyPr>
          <a:lstStyle/>
          <a:p>
            <a:r>
              <a:rPr lang="en-US" sz="4000"/>
              <a:t>Pathophysiology of Spinal Cord Injury</a:t>
            </a:r>
          </a:p>
        </p:txBody>
      </p:sp>
      <p:sp>
        <p:nvSpPr>
          <p:cNvPr id="6" name="Content Placeholder 5">
            <a:extLst>
              <a:ext uri="{FF2B5EF4-FFF2-40B4-BE49-F238E27FC236}">
                <a16:creationId xmlns:a16="http://schemas.microsoft.com/office/drawing/2014/main" id="{4CBB78A3-8476-4314-8C6E-8698AD419997}"/>
              </a:ext>
            </a:extLst>
          </p:cNvPr>
          <p:cNvSpPr>
            <a:spLocks noGrp="1"/>
          </p:cNvSpPr>
          <p:nvPr>
            <p:ph idx="1"/>
          </p:nvPr>
        </p:nvSpPr>
        <p:spPr>
          <a:xfrm>
            <a:off x="1150286" y="1980775"/>
            <a:ext cx="6001836" cy="3632824"/>
          </a:xfrm>
        </p:spPr>
        <p:txBody>
          <a:bodyPr anchor="t">
            <a:normAutofit fontScale="92500" lnSpcReduction="10000"/>
          </a:bodyPr>
          <a:lstStyle/>
          <a:p>
            <a:r>
              <a:rPr lang="en-US" sz="1800" dirty="0"/>
              <a:t>Biphasic – primary phase and secondary phase</a:t>
            </a:r>
          </a:p>
          <a:p>
            <a:pPr lvl="1"/>
            <a:r>
              <a:rPr lang="en-US" sz="1800" dirty="0"/>
              <a:t>Primary Phase: initial impact as well as subsequent persisting compression</a:t>
            </a:r>
          </a:p>
          <a:p>
            <a:pPr lvl="2"/>
            <a:r>
              <a:rPr lang="en-US" sz="1800" dirty="0"/>
              <a:t>Typically occurs with fracture dislocation, burst fractures, missile injuries, and acutely ruptured discs</a:t>
            </a:r>
          </a:p>
          <a:p>
            <a:pPr lvl="2"/>
            <a:endParaRPr lang="en-US" sz="1800" dirty="0"/>
          </a:p>
          <a:p>
            <a:pPr lvl="1"/>
            <a:r>
              <a:rPr lang="en-US" sz="1800" dirty="0"/>
              <a:t>Secondary Phase: Primary direct cord injury then triggers a complex and delayed pathologic cascade </a:t>
            </a:r>
          </a:p>
          <a:p>
            <a:pPr lvl="2"/>
            <a:r>
              <a:rPr lang="en-US" sz="1800" dirty="0"/>
              <a:t>Involves vascular dysfunction, edema, ischemia, excitotoxicity, electrolyte shifts, free radical production, inflammation, and delayed apoptotic cell death</a:t>
            </a:r>
          </a:p>
          <a:p>
            <a:pPr lvl="2"/>
            <a:r>
              <a:rPr lang="en-US" sz="1800" dirty="0"/>
              <a:t>Result is cavitation of central gray matter along with partial or complete loss of adjacent white matter tracts.</a:t>
            </a:r>
          </a:p>
          <a:p>
            <a:pPr lvl="1"/>
            <a:endParaRPr lang="en-US" sz="1800" dirty="0"/>
          </a:p>
          <a:p>
            <a:pPr lvl="1"/>
            <a:endParaRPr lang="en-US" sz="1800" dirty="0"/>
          </a:p>
        </p:txBody>
      </p:sp>
      <p:pic>
        <p:nvPicPr>
          <p:cNvPr id="2" name="Picture 1">
            <a:extLst>
              <a:ext uri="{FF2B5EF4-FFF2-40B4-BE49-F238E27FC236}">
                <a16:creationId xmlns:a16="http://schemas.microsoft.com/office/drawing/2014/main" id="{B81D5C32-A5BD-42D6-A83D-A48696F65324}"/>
              </a:ext>
            </a:extLst>
          </p:cNvPr>
          <p:cNvPicPr>
            <a:picLocks noChangeAspect="1"/>
          </p:cNvPicPr>
          <p:nvPr/>
        </p:nvPicPr>
        <p:blipFill rotWithShape="1">
          <a:blip r:embed="rId3"/>
          <a:srcRect l="7641" r="4" b="4"/>
          <a:stretch/>
        </p:blipFill>
        <p:spPr>
          <a:xfrm>
            <a:off x="7646838" y="1980775"/>
            <a:ext cx="3748858" cy="3632824"/>
          </a:xfrm>
          <a:prstGeom prst="rect">
            <a:avLst/>
          </a:prstGeom>
        </p:spPr>
      </p:pic>
      <p:sp>
        <p:nvSpPr>
          <p:cNvPr id="16" name="Rectangle 12">
            <a:extLst>
              <a:ext uri="{FF2B5EF4-FFF2-40B4-BE49-F238E27FC236}">
                <a16:creationId xmlns:a16="http://schemas.microsoft.com/office/drawing/2014/main" id="{2E438CA0-CB4D-4C94-8C39-9C7FC9BBE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B2C05E3-84E7-4957-95EF-B471CBF71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050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4A738-B062-48BF-89E6-FDA8565E898B}"/>
              </a:ext>
            </a:extLst>
          </p:cNvPr>
          <p:cNvSpPr>
            <a:spLocks noGrp="1"/>
          </p:cNvSpPr>
          <p:nvPr>
            <p:ph type="title"/>
          </p:nvPr>
        </p:nvSpPr>
        <p:spPr/>
        <p:txBody>
          <a:bodyPr/>
          <a:lstStyle/>
          <a:p>
            <a:r>
              <a:rPr lang="en-US" dirty="0"/>
              <a:t>Mechanisms of Acute Spinal Cord Injury</a:t>
            </a:r>
          </a:p>
        </p:txBody>
      </p:sp>
      <p:sp>
        <p:nvSpPr>
          <p:cNvPr id="6" name="Content Placeholder 5">
            <a:extLst>
              <a:ext uri="{FF2B5EF4-FFF2-40B4-BE49-F238E27FC236}">
                <a16:creationId xmlns:a16="http://schemas.microsoft.com/office/drawing/2014/main" id="{1198E1A4-D159-4707-8562-DE0AEBFEFB48}"/>
              </a:ext>
            </a:extLst>
          </p:cNvPr>
          <p:cNvSpPr>
            <a:spLocks noGrp="1"/>
          </p:cNvSpPr>
          <p:nvPr>
            <p:ph idx="1"/>
          </p:nvPr>
        </p:nvSpPr>
        <p:spPr/>
        <p:txBody>
          <a:bodyPr>
            <a:normAutofit/>
          </a:bodyPr>
          <a:lstStyle/>
          <a:p>
            <a:r>
              <a:rPr lang="en-US" dirty="0"/>
              <a:t>Primary injury mechanisms</a:t>
            </a:r>
          </a:p>
          <a:p>
            <a:endParaRPr lang="en-US" dirty="0"/>
          </a:p>
          <a:p>
            <a:pPr lvl="1"/>
            <a:r>
              <a:rPr lang="en-US" dirty="0"/>
              <a:t>Acute compression</a:t>
            </a:r>
          </a:p>
          <a:p>
            <a:pPr lvl="1"/>
            <a:r>
              <a:rPr lang="en-US" dirty="0"/>
              <a:t>Impact</a:t>
            </a:r>
          </a:p>
          <a:p>
            <a:pPr lvl="1"/>
            <a:r>
              <a:rPr lang="en-US" dirty="0"/>
              <a:t>Missile</a:t>
            </a:r>
          </a:p>
          <a:p>
            <a:pPr lvl="1"/>
            <a:r>
              <a:rPr lang="en-US" dirty="0"/>
              <a:t>Distraction</a:t>
            </a:r>
          </a:p>
          <a:p>
            <a:pPr lvl="1"/>
            <a:r>
              <a:rPr lang="en-US" dirty="0"/>
              <a:t>Laceration</a:t>
            </a:r>
          </a:p>
          <a:p>
            <a:pPr lvl="1"/>
            <a:r>
              <a:rPr lang="en-US" dirty="0"/>
              <a:t>Shear/Stretch</a:t>
            </a:r>
          </a:p>
        </p:txBody>
      </p:sp>
    </p:spTree>
    <p:extLst>
      <p:ext uri="{BB962C8B-B14F-4D97-AF65-F5344CB8AC3E}">
        <p14:creationId xmlns:p14="http://schemas.microsoft.com/office/powerpoint/2010/main" val="2213300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1011</TotalTime>
  <Words>2581</Words>
  <Application>Microsoft Office PowerPoint</Application>
  <PresentationFormat>Widescreen</PresentationFormat>
  <Paragraphs>369</Paragraphs>
  <Slides>44</Slides>
  <Notes>44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Arial</vt:lpstr>
      <vt:lpstr>Calibri</vt:lpstr>
      <vt:lpstr>Calibri Light</vt:lpstr>
      <vt:lpstr>Office Theme</vt:lpstr>
      <vt:lpstr>Spinal Cord Injury</vt:lpstr>
      <vt:lpstr>Objectives</vt:lpstr>
      <vt:lpstr>Epidemiology</vt:lpstr>
      <vt:lpstr>Anatomy of the Spinal Cord</vt:lpstr>
      <vt:lpstr>Anatomy of the Spinal Cord</vt:lpstr>
      <vt:lpstr>PowerPoint Presentation</vt:lpstr>
      <vt:lpstr>Pathophysiology of Spinal Cord Injury</vt:lpstr>
      <vt:lpstr>Pathophysiology of Spinal Cord Injury</vt:lpstr>
      <vt:lpstr>Mechanisms of Acute Spinal Cord Injury</vt:lpstr>
      <vt:lpstr>Mechanisms of Acute Spinal Cord Injury</vt:lpstr>
      <vt:lpstr>Pathophysiology of Spinal Cord Injury</vt:lpstr>
      <vt:lpstr>Classification of Spinal Cord Injury</vt:lpstr>
      <vt:lpstr>American Spinal Injury Association (ASIA) Classification</vt:lpstr>
      <vt:lpstr>Spinal Shock</vt:lpstr>
      <vt:lpstr>Complete or Incomplete SCI?</vt:lpstr>
      <vt:lpstr>ASIA Impairment Scale</vt:lpstr>
      <vt:lpstr>Algorithm for ASIA Grading</vt:lpstr>
      <vt:lpstr>Incomplete Spinal Cord Injuries</vt:lpstr>
      <vt:lpstr>Incomplete Spinal Cord Injury Syndromes</vt:lpstr>
      <vt:lpstr>Spinal Cord Injury Syndromes</vt:lpstr>
      <vt:lpstr>Spinal Cord Injury Syndromes</vt:lpstr>
      <vt:lpstr>Surgical Management of Central Cord Syndrome</vt:lpstr>
      <vt:lpstr>Spinal Cord Injury Syndromes</vt:lpstr>
      <vt:lpstr>Spinal Cord Injury Syndromes</vt:lpstr>
      <vt:lpstr>Spinal Cord Injury Syndromes</vt:lpstr>
      <vt:lpstr>Medical Management</vt:lpstr>
      <vt:lpstr>Management of Spinal Cord Injury</vt:lpstr>
      <vt:lpstr>Medical Management - Cardiovascular</vt:lpstr>
      <vt:lpstr>Medical Management - Pulmonary</vt:lpstr>
      <vt:lpstr>Medical Management – Deep Venous Thrombosis &amp; Pulmonary Embolism</vt:lpstr>
      <vt:lpstr>Medical Management – Gastrointestinal &amp; Genitourinary</vt:lpstr>
      <vt:lpstr>Medical Management – Skin</vt:lpstr>
      <vt:lpstr>Medical Management – Psychological Issues</vt:lpstr>
      <vt:lpstr>Rehabilitation</vt:lpstr>
      <vt:lpstr>Rehabilitation</vt:lpstr>
      <vt:lpstr>Recent Advances</vt:lpstr>
      <vt:lpstr>Emerging Therapies</vt:lpstr>
      <vt:lpstr>Emerging Therapies</vt:lpstr>
      <vt:lpstr>Emerging Therapies</vt:lpstr>
      <vt:lpstr>Emerging Therapies</vt:lpstr>
      <vt:lpstr>Emerging Therapies</vt:lpstr>
      <vt:lpstr>Surgical Management</vt:lpstr>
      <vt:lpstr>Role of Early Surgical Decompression</vt:lpstr>
      <vt:lpstr>Summary</vt:lpstr>
    </vt:vector>
  </TitlesOfParts>
  <Company>Penn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Mehta, Samir</dc:creator>
  <cp:lastModifiedBy>Sharon Moore</cp:lastModifiedBy>
  <cp:revision>94</cp:revision>
  <dcterms:created xsi:type="dcterms:W3CDTF">2020-05-02T17:28:30Z</dcterms:created>
  <dcterms:modified xsi:type="dcterms:W3CDTF">2021-06-13T17:04:39Z</dcterms:modified>
</cp:coreProperties>
</file>