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0" r:id="rId1"/>
  </p:sldMasterIdLst>
  <p:sldIdLst>
    <p:sldId id="256" r:id="rId2"/>
    <p:sldId id="258" r:id="rId3"/>
    <p:sldId id="259" r:id="rId4"/>
    <p:sldId id="260" r:id="rId5"/>
    <p:sldId id="261" r:id="rId6"/>
    <p:sldId id="262" r:id="rId7"/>
    <p:sldId id="263" r:id="rId8"/>
    <p:sldId id="281" r:id="rId9"/>
    <p:sldId id="264" r:id="rId10"/>
    <p:sldId id="265" r:id="rId11"/>
    <p:sldId id="257" r:id="rId12"/>
    <p:sldId id="287" r:id="rId13"/>
    <p:sldId id="288" r:id="rId14"/>
    <p:sldId id="289" r:id="rId15"/>
    <p:sldId id="290" r:id="rId16"/>
    <p:sldId id="282" r:id="rId17"/>
    <p:sldId id="267" r:id="rId18"/>
    <p:sldId id="283" r:id="rId19"/>
    <p:sldId id="284" r:id="rId20"/>
    <p:sldId id="285" r:id="rId21"/>
    <p:sldId id="286"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11" d="100"/>
          <a:sy n="111" d="100"/>
        </p:scale>
        <p:origin x="161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1327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81294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7464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3225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11948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26224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22733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08961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41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9112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91660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9716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9005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3805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533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808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7324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CAD085-E8A6-8845-BD4E-CB4CCA059FC4}" type="datetimeFigureOut">
              <a:rPr lang="en-US" smtClean="0"/>
              <a:t>10/17/2025</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577306674"/>
      </p:ext>
    </p:extLst>
  </p:cSld>
  <p:clrMap bg1="dk1" tx1="lt1" bg2="dk2"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 id="2147483956" r:id="rId16"/>
    <p:sldLayoutId id="21474839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94.182.36.126:8083/study/hisLink/2310773"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5184" y="202490"/>
            <a:ext cx="6400800" cy="1754326"/>
          </a:xfrm>
          <a:prstGeom prst="rect">
            <a:avLst/>
          </a:prstGeom>
          <a:noFill/>
        </p:spPr>
        <p:txBody>
          <a:bodyPr wrap="square">
            <a:spAutoFit/>
          </a:bodyPr>
          <a:lstStyle/>
          <a:p>
            <a:pPr>
              <a:defRPr sz="3600" b="1"/>
            </a:pPr>
            <a:r>
              <a:rPr lang="en-US" dirty="0"/>
              <a:t>In God We Trust </a:t>
            </a:r>
          </a:p>
          <a:p>
            <a:pPr>
              <a:defRPr sz="3600" b="1"/>
            </a:pPr>
            <a:endParaRPr lang="en-US" dirty="0"/>
          </a:p>
          <a:p>
            <a:pPr>
              <a:defRPr sz="3600" b="1"/>
            </a:pPr>
            <a:endParaRPr dirty="0"/>
          </a:p>
        </p:txBody>
      </p:sp>
      <p:sp>
        <p:nvSpPr>
          <p:cNvPr id="4" name="TextBox 3">
            <a:extLst>
              <a:ext uri="{FF2B5EF4-FFF2-40B4-BE49-F238E27FC236}">
                <a16:creationId xmlns:a16="http://schemas.microsoft.com/office/drawing/2014/main" id="{D38A4A51-A902-DD9F-1A07-BBCB92EB151C}"/>
              </a:ext>
            </a:extLst>
          </p:cNvPr>
          <p:cNvSpPr txBox="1"/>
          <p:nvPr/>
        </p:nvSpPr>
        <p:spPr>
          <a:xfrm>
            <a:off x="589788" y="1890117"/>
            <a:ext cx="7964424" cy="4955203"/>
          </a:xfrm>
          <a:prstGeom prst="rect">
            <a:avLst/>
          </a:prstGeom>
          <a:noFill/>
        </p:spPr>
        <p:txBody>
          <a:bodyPr wrap="square" rtlCol="0">
            <a:spAutoFit/>
          </a:bodyPr>
          <a:lstStyle/>
          <a:p>
            <a:pPr algn="ctr">
              <a:spcAft>
                <a:spcPts val="1200"/>
              </a:spcAft>
              <a:defRPr sz="2400"/>
            </a:pPr>
            <a:r>
              <a:rPr lang="en-US" dirty="0"/>
              <a:t>Neurosurgery Morning Report</a:t>
            </a:r>
          </a:p>
          <a:p>
            <a:pPr algn="ctr">
              <a:spcAft>
                <a:spcPts val="1200"/>
              </a:spcAft>
              <a:defRPr sz="2400"/>
            </a:pPr>
            <a:endParaRPr lang="en-US" dirty="0"/>
          </a:p>
          <a:p>
            <a:pPr algn="ctr">
              <a:spcAft>
                <a:spcPts val="1200"/>
              </a:spcAft>
              <a:defRPr sz="2400"/>
            </a:pPr>
            <a:r>
              <a:rPr lang="en-US" dirty="0"/>
              <a:t>Department Of Neurosurgery, ABZUMS, Iran</a:t>
            </a:r>
          </a:p>
          <a:p>
            <a:pPr algn="ctr">
              <a:spcAft>
                <a:spcPts val="1200"/>
              </a:spcAft>
              <a:defRPr sz="2400"/>
            </a:pPr>
            <a:endParaRPr lang="en-US" dirty="0"/>
          </a:p>
          <a:p>
            <a:pPr algn="ctr">
              <a:spcAft>
                <a:spcPts val="1200"/>
              </a:spcAft>
              <a:defRPr sz="2400"/>
            </a:pPr>
            <a:endParaRPr lang="en-US" dirty="0"/>
          </a:p>
          <a:p>
            <a:pPr algn="ctr">
              <a:spcAft>
                <a:spcPts val="1200"/>
              </a:spcAft>
              <a:defRPr sz="2400"/>
            </a:pPr>
            <a:endParaRPr lang="en-US" dirty="0"/>
          </a:p>
          <a:p>
            <a:pPr algn="ctr">
              <a:spcAft>
                <a:spcPts val="1200"/>
              </a:spcAft>
              <a:defRPr sz="2400"/>
            </a:pPr>
            <a:r>
              <a:rPr lang="en-US" dirty="0"/>
              <a:t>Professor: </a:t>
            </a:r>
            <a:r>
              <a:rPr lang="en-US" dirty="0" err="1"/>
              <a:t>Dr.Torabi</a:t>
            </a:r>
            <a:r>
              <a:rPr lang="en-US" dirty="0"/>
              <a:t> </a:t>
            </a:r>
          </a:p>
          <a:p>
            <a:pPr algn="ctr">
              <a:spcAft>
                <a:spcPts val="1200"/>
              </a:spcAft>
              <a:defRPr sz="2400"/>
            </a:pPr>
            <a:r>
              <a:rPr lang="en-US" dirty="0"/>
              <a:t>Presented : </a:t>
            </a:r>
            <a:r>
              <a:rPr lang="en-US" dirty="0" err="1"/>
              <a:t>Dr.Malekzadeh</a:t>
            </a:r>
            <a:endParaRPr lang="en-US" dirty="0"/>
          </a:p>
          <a:p>
            <a:pPr algn="ctr">
              <a:spcAft>
                <a:spcPts val="1200"/>
              </a:spcAft>
              <a:defRPr sz="2400"/>
            </a:pPr>
            <a:r>
              <a:rPr lang="en-US" sz="800" dirty="0">
                <a:hlinkClick r:id="rId2"/>
              </a:rPr>
              <a:t>http://94.182.36.126:8083/study/hisLink/2310773</a:t>
            </a:r>
            <a:endParaRPr lang="en-US" sz="800" dirty="0"/>
          </a:p>
          <a:p>
            <a:pPr algn="ctr">
              <a:spcAft>
                <a:spcPts val="1200"/>
              </a:spcAft>
              <a:defRPr sz="2400"/>
            </a:pPr>
            <a:r>
              <a:rPr lang="en-US" sz="800" dirty="0"/>
              <a:t>2145503</a:t>
            </a:r>
          </a:p>
          <a:p>
            <a:pPr algn="ctr">
              <a:spcAft>
                <a:spcPts val="1200"/>
              </a:spcAft>
              <a:defRPr sz="2400"/>
            </a:pP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914400"/>
          </a:xfrm>
          <a:prstGeom prst="rect">
            <a:avLst/>
          </a:prstGeom>
          <a:noFill/>
        </p:spPr>
        <p:txBody>
          <a:bodyPr wrap="square">
            <a:spAutoFit/>
          </a:bodyPr>
          <a:lstStyle/>
          <a:p>
            <a:pPr>
              <a:defRPr sz="2800" b="1"/>
            </a:pPr>
            <a:r>
              <a:t>Neurological Exam – Reflexes, Sensory, Gait</a:t>
            </a:r>
          </a:p>
        </p:txBody>
      </p:sp>
      <p:sp>
        <p:nvSpPr>
          <p:cNvPr id="3" name="TextBox 2"/>
          <p:cNvSpPr txBox="1"/>
          <p:nvPr/>
        </p:nvSpPr>
        <p:spPr>
          <a:xfrm>
            <a:off x="457200" y="1371600"/>
            <a:ext cx="8229600" cy="3077766"/>
          </a:xfrm>
          <a:prstGeom prst="rect">
            <a:avLst/>
          </a:prstGeom>
          <a:noFill/>
        </p:spPr>
        <p:txBody>
          <a:bodyPr wrap="square">
            <a:spAutoFit/>
          </a:bodyPr>
          <a:lstStyle/>
          <a:p>
            <a:pPr>
              <a:spcAft>
                <a:spcPts val="1200"/>
              </a:spcAft>
              <a:defRPr sz="2400"/>
            </a:pPr>
            <a:r>
              <a:rPr dirty="0"/>
              <a:t>• Tone: </a:t>
            </a:r>
            <a:r>
              <a:rPr lang="en-US" dirty="0"/>
              <a:t>Normal</a:t>
            </a:r>
            <a:endParaRPr dirty="0"/>
          </a:p>
          <a:p>
            <a:pPr>
              <a:spcAft>
                <a:spcPts val="1200"/>
              </a:spcAft>
              <a:defRPr sz="2400"/>
            </a:pPr>
            <a:r>
              <a:rPr dirty="0"/>
              <a:t>• Reflexes: </a:t>
            </a:r>
            <a:r>
              <a:rPr lang="en-US" dirty="0"/>
              <a:t>2+</a:t>
            </a:r>
            <a:r>
              <a:rPr dirty="0"/>
              <a:t> in knees/ankles, Babinski positive</a:t>
            </a:r>
          </a:p>
          <a:p>
            <a:pPr>
              <a:spcAft>
                <a:spcPts val="1200"/>
              </a:spcAft>
              <a:defRPr sz="2400"/>
            </a:pPr>
            <a:r>
              <a:rPr dirty="0"/>
              <a:t>• Sensation: </a:t>
            </a:r>
            <a:r>
              <a:rPr lang="en-US" dirty="0" err="1"/>
              <a:t>Nl</a:t>
            </a:r>
            <a:endParaRPr lang="en-US" dirty="0"/>
          </a:p>
          <a:p>
            <a:pPr>
              <a:spcAft>
                <a:spcPts val="1200"/>
              </a:spcAft>
              <a:defRPr sz="2400"/>
            </a:pPr>
            <a:r>
              <a:rPr dirty="0"/>
              <a:t>• Coordination: </a:t>
            </a:r>
            <a:r>
              <a:rPr lang="en-US" dirty="0" err="1"/>
              <a:t>Nl</a:t>
            </a:r>
            <a:endParaRPr dirty="0"/>
          </a:p>
          <a:p>
            <a:pPr>
              <a:spcAft>
                <a:spcPts val="1200"/>
              </a:spcAft>
              <a:defRPr sz="2400"/>
            </a:pPr>
            <a:r>
              <a:rPr dirty="0"/>
              <a:t>• Gait: </a:t>
            </a:r>
            <a:r>
              <a:rPr lang="en-US" dirty="0" err="1"/>
              <a:t>Nl</a:t>
            </a:r>
            <a:endParaRPr lang="en-US" dirty="0"/>
          </a:p>
          <a:p>
            <a:pPr marL="342900" indent="-342900">
              <a:spcAft>
                <a:spcPts val="1200"/>
              </a:spcAft>
              <a:buFont typeface="Arial" panose="020B0604020202020204" pitchFamily="34" charset="0"/>
              <a:buChar char="•"/>
              <a:defRPr sz="2400"/>
            </a:pPr>
            <a:r>
              <a:rPr lang="en-US" dirty="0"/>
              <a:t>Urinary urgency + Incontinence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60727618_1052_IMG-20251017-WA0001">
            <a:extLst>
              <a:ext uri="{FF2B5EF4-FFF2-40B4-BE49-F238E27FC236}">
                <a16:creationId xmlns:a16="http://schemas.microsoft.com/office/drawing/2014/main" id="{4F54C02E-846C-5BEA-C567-275E78C09F3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24200" y="857250"/>
            <a:ext cx="2895600" cy="5143500"/>
          </a:xfrm>
          <a:prstGeom prst="rect">
            <a:avLst/>
          </a:prstGeom>
        </p:spPr>
      </p:pic>
    </p:spTree>
    <p:extLst>
      <p:ext uri="{BB962C8B-B14F-4D97-AF65-F5344CB8AC3E}">
        <p14:creationId xmlns:p14="http://schemas.microsoft.com/office/powerpoint/2010/main" val="29695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60727618_1976_IMG-20251017-WA0004">
            <a:extLst>
              <a:ext uri="{FF2B5EF4-FFF2-40B4-BE49-F238E27FC236}">
                <a16:creationId xmlns:a16="http://schemas.microsoft.com/office/drawing/2014/main" id="{FD1CC692-9245-9077-09CC-39BD09A2995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922735" y="857250"/>
            <a:ext cx="7298531" cy="5143500"/>
          </a:xfrm>
          <a:prstGeom prst="rect">
            <a:avLst/>
          </a:prstGeom>
        </p:spPr>
      </p:pic>
    </p:spTree>
    <p:extLst>
      <p:ext uri="{BB962C8B-B14F-4D97-AF65-F5344CB8AC3E}">
        <p14:creationId xmlns:p14="http://schemas.microsoft.com/office/powerpoint/2010/main" val="329897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60727618_4438_IMG-20251017-WA0008">
            <a:extLst>
              <a:ext uri="{FF2B5EF4-FFF2-40B4-BE49-F238E27FC236}">
                <a16:creationId xmlns:a16="http://schemas.microsoft.com/office/drawing/2014/main" id="{A2A31A47-4C7C-A348-A25A-1E16F8C4F9E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31294" y="857250"/>
            <a:ext cx="3681413" cy="5143500"/>
          </a:xfrm>
          <a:prstGeom prst="rect">
            <a:avLst/>
          </a:prstGeom>
        </p:spPr>
      </p:pic>
    </p:spTree>
    <p:extLst>
      <p:ext uri="{BB962C8B-B14F-4D97-AF65-F5344CB8AC3E}">
        <p14:creationId xmlns:p14="http://schemas.microsoft.com/office/powerpoint/2010/main" val="428311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60727618_4712_IMG-20251017-WA0002">
            <a:extLst>
              <a:ext uri="{FF2B5EF4-FFF2-40B4-BE49-F238E27FC236}">
                <a16:creationId xmlns:a16="http://schemas.microsoft.com/office/drawing/2014/main" id="{032AD994-AD7E-5D4A-BF67-FB954B3A4A8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24200" y="857250"/>
            <a:ext cx="2895600" cy="5143500"/>
          </a:xfrm>
          <a:prstGeom prst="rect">
            <a:avLst/>
          </a:prstGeom>
        </p:spPr>
      </p:pic>
    </p:spTree>
    <p:extLst>
      <p:ext uri="{BB962C8B-B14F-4D97-AF65-F5344CB8AC3E}">
        <p14:creationId xmlns:p14="http://schemas.microsoft.com/office/powerpoint/2010/main" val="391944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60727618_4846_IMG-20251017-WA0003">
            <a:extLst>
              <a:ext uri="{FF2B5EF4-FFF2-40B4-BE49-F238E27FC236}">
                <a16:creationId xmlns:a16="http://schemas.microsoft.com/office/drawing/2014/main" id="{DE6842A2-278F-5801-8192-9955CD93D631}"/>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881313" y="857250"/>
            <a:ext cx="3381375" cy="5143500"/>
          </a:xfrm>
          <a:prstGeom prst="rect">
            <a:avLst/>
          </a:prstGeom>
        </p:spPr>
      </p:pic>
    </p:spTree>
    <p:extLst>
      <p:ext uri="{BB962C8B-B14F-4D97-AF65-F5344CB8AC3E}">
        <p14:creationId xmlns:p14="http://schemas.microsoft.com/office/powerpoint/2010/main" val="356256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5-10-17 190354">
            <a:extLst>
              <a:ext uri="{FF2B5EF4-FFF2-40B4-BE49-F238E27FC236}">
                <a16:creationId xmlns:a16="http://schemas.microsoft.com/office/drawing/2014/main" id="{82A0190D-7B92-2A14-3C67-4D567D502B74}"/>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77566"/>
            <a:ext cx="9144000" cy="3901678"/>
          </a:xfrm>
          <a:prstGeom prst="rect">
            <a:avLst/>
          </a:prstGeom>
        </p:spPr>
      </p:pic>
    </p:spTree>
    <p:extLst>
      <p:ext uri="{BB962C8B-B14F-4D97-AF65-F5344CB8AC3E}">
        <p14:creationId xmlns:p14="http://schemas.microsoft.com/office/powerpoint/2010/main" val="271883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5-10-17 191618">
            <a:extLst>
              <a:ext uri="{FF2B5EF4-FFF2-40B4-BE49-F238E27FC236}">
                <a16:creationId xmlns:a16="http://schemas.microsoft.com/office/drawing/2014/main" id="{C06F12E4-BAC3-BEDD-C8CD-26A43A7ADBC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07282" y="857250"/>
            <a:ext cx="6928247" cy="5143500"/>
          </a:xfrm>
          <a:prstGeom prst="rect">
            <a:avLst/>
          </a:prstGeom>
        </p:spPr>
      </p:pic>
    </p:spTree>
    <p:extLst>
      <p:ext uri="{BB962C8B-B14F-4D97-AF65-F5344CB8AC3E}">
        <p14:creationId xmlns:p14="http://schemas.microsoft.com/office/powerpoint/2010/main" val="354570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5-10-17 191009">
            <a:extLst>
              <a:ext uri="{FF2B5EF4-FFF2-40B4-BE49-F238E27FC236}">
                <a16:creationId xmlns:a16="http://schemas.microsoft.com/office/drawing/2014/main" id="{74B32267-4931-E873-3F33-8092E587FD2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9532" y="857250"/>
            <a:ext cx="9023747" cy="5143500"/>
          </a:xfrm>
          <a:prstGeom prst="rect">
            <a:avLst/>
          </a:prstGeom>
        </p:spPr>
      </p:pic>
    </p:spTree>
    <p:extLst>
      <p:ext uri="{BB962C8B-B14F-4D97-AF65-F5344CB8AC3E}">
        <p14:creationId xmlns:p14="http://schemas.microsoft.com/office/powerpoint/2010/main" val="374555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5-10-17 191122">
            <a:extLst>
              <a:ext uri="{FF2B5EF4-FFF2-40B4-BE49-F238E27FC236}">
                <a16:creationId xmlns:a16="http://schemas.microsoft.com/office/drawing/2014/main" id="{3A68D729-C179-DF63-0500-90ADB74A6DB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090613"/>
            <a:ext cx="9144000" cy="4676775"/>
          </a:xfrm>
          <a:prstGeom prst="rect">
            <a:avLst/>
          </a:prstGeom>
        </p:spPr>
      </p:pic>
    </p:spTree>
    <p:extLst>
      <p:ext uri="{BB962C8B-B14F-4D97-AF65-F5344CB8AC3E}">
        <p14:creationId xmlns:p14="http://schemas.microsoft.com/office/powerpoint/2010/main" val="29898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523220"/>
          </a:xfrm>
          <a:prstGeom prst="rect">
            <a:avLst/>
          </a:prstGeom>
          <a:noFill/>
        </p:spPr>
        <p:txBody>
          <a:bodyPr wrap="square">
            <a:spAutoFit/>
          </a:bodyPr>
          <a:lstStyle/>
          <a:p>
            <a:pPr>
              <a:defRPr sz="2800" b="1"/>
            </a:pPr>
            <a:r>
              <a:rPr lang="en-US" dirty="0"/>
              <a:t>Chief Complaint</a:t>
            </a:r>
            <a:endParaRPr dirty="0"/>
          </a:p>
        </p:txBody>
      </p:sp>
      <p:sp>
        <p:nvSpPr>
          <p:cNvPr id="3" name="TextBox 2"/>
          <p:cNvSpPr txBox="1"/>
          <p:nvPr/>
        </p:nvSpPr>
        <p:spPr>
          <a:xfrm>
            <a:off x="412750" y="2341880"/>
            <a:ext cx="8229600" cy="2923877"/>
          </a:xfrm>
          <a:prstGeom prst="rect">
            <a:avLst/>
          </a:prstGeom>
          <a:noFill/>
        </p:spPr>
        <p:txBody>
          <a:bodyPr wrap="square">
            <a:spAutoFit/>
          </a:bodyPr>
          <a:lstStyle/>
          <a:p>
            <a:pPr algn="ctr">
              <a:spcAft>
                <a:spcPts val="1200"/>
              </a:spcAft>
              <a:defRPr sz="2400"/>
            </a:pPr>
            <a:r>
              <a:rPr lang="en-US" dirty="0"/>
              <a:t>13 Years Old Boy</a:t>
            </a:r>
          </a:p>
          <a:p>
            <a:pPr algn="ctr">
              <a:spcAft>
                <a:spcPts val="1200"/>
              </a:spcAft>
              <a:defRPr sz="2400"/>
            </a:pPr>
            <a:endParaRPr lang="en-US" dirty="0"/>
          </a:p>
          <a:p>
            <a:pPr algn="ctr">
              <a:spcAft>
                <a:spcPts val="1200"/>
              </a:spcAft>
              <a:defRPr sz="2400"/>
            </a:pPr>
            <a:r>
              <a:rPr lang="en-US" dirty="0"/>
              <a:t>1.Severe, incapacitating  Radicular right lower extremity pain. </a:t>
            </a:r>
          </a:p>
          <a:p>
            <a:pPr algn="ctr">
              <a:spcAft>
                <a:spcPts val="1200"/>
              </a:spcAft>
              <a:defRPr sz="2400"/>
            </a:pPr>
            <a:endParaRPr lang="en-US" dirty="0"/>
          </a:p>
          <a:p>
            <a:pPr algn="ctr">
              <a:spcAft>
                <a:spcPts val="1200"/>
              </a:spcAft>
              <a:defRPr sz="2400"/>
            </a:pPr>
            <a:r>
              <a:rPr lang="en-US" dirty="0"/>
              <a:t>2.Progressive urinary incontinence.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2025-10-17 191149">
            <a:extLst>
              <a:ext uri="{FF2B5EF4-FFF2-40B4-BE49-F238E27FC236}">
                <a16:creationId xmlns:a16="http://schemas.microsoft.com/office/drawing/2014/main" id="{14FBABEA-7F22-90F3-23FE-F9A432782C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325166"/>
            <a:ext cx="9144000" cy="4206478"/>
          </a:xfrm>
          <a:prstGeom prst="rect">
            <a:avLst/>
          </a:prstGeom>
        </p:spPr>
      </p:pic>
    </p:spTree>
    <p:extLst>
      <p:ext uri="{BB962C8B-B14F-4D97-AF65-F5344CB8AC3E}">
        <p14:creationId xmlns:p14="http://schemas.microsoft.com/office/powerpoint/2010/main" val="223529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1BFE9-1594-207E-59B8-871A38A67286}"/>
              </a:ext>
            </a:extLst>
          </p:cNvPr>
          <p:cNvPicPr>
            <a:picLocks noChangeAspect="1"/>
          </p:cNvPicPr>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80032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286000"/>
            <a:ext cx="6400800" cy="1828800"/>
          </a:xfrm>
          <a:prstGeom prst="rect">
            <a:avLst/>
          </a:prstGeom>
          <a:noFill/>
        </p:spPr>
        <p:txBody>
          <a:bodyPr wrap="square">
            <a:spAutoFit/>
          </a:bodyPr>
          <a:lstStyle/>
          <a:p>
            <a:pPr>
              <a:defRPr sz="3200" b="1"/>
            </a:pPr>
            <a:r>
              <a:t>Thank you for your attention.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5824"/>
            <a:ext cx="8229600" cy="914400"/>
          </a:xfrm>
          <a:prstGeom prst="rect">
            <a:avLst/>
          </a:prstGeom>
          <a:noFill/>
        </p:spPr>
        <p:txBody>
          <a:bodyPr wrap="square">
            <a:spAutoFit/>
          </a:bodyPr>
          <a:lstStyle/>
          <a:p>
            <a:pPr>
              <a:defRPr sz="2800" b="1"/>
            </a:pPr>
            <a:r>
              <a:rPr dirty="0"/>
              <a:t>History of Present Illness</a:t>
            </a:r>
          </a:p>
        </p:txBody>
      </p:sp>
      <p:sp>
        <p:nvSpPr>
          <p:cNvPr id="3" name="TextBox 2"/>
          <p:cNvSpPr txBox="1"/>
          <p:nvPr/>
        </p:nvSpPr>
        <p:spPr>
          <a:xfrm>
            <a:off x="286512" y="1318022"/>
            <a:ext cx="8229600" cy="3416320"/>
          </a:xfrm>
          <a:prstGeom prst="rect">
            <a:avLst/>
          </a:prstGeom>
          <a:noFill/>
        </p:spPr>
        <p:txBody>
          <a:bodyPr wrap="square">
            <a:spAutoFit/>
          </a:bodyPr>
          <a:lstStyle/>
          <a:p>
            <a:r>
              <a:rPr lang="en-US" dirty="0"/>
              <a:t>This is a 13-year-old male with a history of normal development until age 10, when he developed urinary incontinence + Urgency  and was evaluated for a neurogenic bladder.</a:t>
            </a:r>
          </a:p>
          <a:p>
            <a:r>
              <a:rPr lang="en-US" dirty="0"/>
              <a:t>He presented recently with an acute deterioration characterized by severe, debilitating radicular pain in his right leg, rendering him unable to walk. He was admitted to a hospital where initial labs revealed critical renal failure with a </a:t>
            </a:r>
            <a:r>
              <a:rPr lang="en-US" dirty="0" err="1"/>
              <a:t>creatinine</a:t>
            </a:r>
            <a:r>
              <a:rPr lang="en-US" dirty="0"/>
              <a:t> of 7.0 mg/</a:t>
            </a:r>
            <a:r>
              <a:rPr lang="en-US" dirty="0" err="1"/>
              <a:t>dL</a:t>
            </a:r>
            <a:r>
              <a:rPr lang="en-US" dirty="0"/>
              <a:t>.</a:t>
            </a:r>
          </a:p>
          <a:p>
            <a:r>
              <a:rPr lang="en-US" dirty="0"/>
              <a:t>During his admission, an MRI was performed. Despite an initial (and likely erroneous) interpretation of cervical stenosis, the patient’s classic combination of progressive urological failure, lower back pain, and acute radiculopathy led to the primary suspected diagnosis of Tethered Cord Syndrome.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914400"/>
          </a:xfrm>
          <a:prstGeom prst="rect">
            <a:avLst/>
          </a:prstGeom>
          <a:noFill/>
        </p:spPr>
        <p:txBody>
          <a:bodyPr wrap="square">
            <a:spAutoFit/>
          </a:bodyPr>
          <a:lstStyle/>
          <a:p>
            <a:pPr>
              <a:defRPr sz="2800" b="1"/>
            </a:pPr>
            <a:r>
              <a:t>Review of Systems</a:t>
            </a:r>
          </a:p>
        </p:txBody>
      </p:sp>
      <p:sp>
        <p:nvSpPr>
          <p:cNvPr id="3" name="TextBox 2"/>
          <p:cNvSpPr txBox="1"/>
          <p:nvPr/>
        </p:nvSpPr>
        <p:spPr>
          <a:xfrm>
            <a:off x="457200" y="1371600"/>
            <a:ext cx="8229600" cy="2031325"/>
          </a:xfrm>
          <a:prstGeom prst="rect">
            <a:avLst/>
          </a:prstGeom>
          <a:noFill/>
        </p:spPr>
        <p:txBody>
          <a:bodyPr wrap="square">
            <a:spAutoFit/>
          </a:bodyPr>
          <a:lstStyle/>
          <a:p>
            <a:pPr>
              <a:spcAft>
                <a:spcPts val="1200"/>
              </a:spcAft>
              <a:defRPr sz="2400"/>
            </a:pPr>
            <a:r>
              <a:rPr dirty="0"/>
              <a:t>• General: No fever, chills, weight loss</a:t>
            </a:r>
          </a:p>
          <a:p>
            <a:pPr>
              <a:spcAft>
                <a:spcPts val="1200"/>
              </a:spcAft>
              <a:defRPr sz="2400"/>
            </a:pPr>
            <a:r>
              <a:rPr dirty="0"/>
              <a:t>• Neuro: </a:t>
            </a:r>
            <a:r>
              <a:rPr lang="en-US" dirty="0"/>
              <a:t> Radicular Right Leg Pain </a:t>
            </a:r>
            <a:endParaRPr dirty="0"/>
          </a:p>
          <a:p>
            <a:pPr>
              <a:spcAft>
                <a:spcPts val="1200"/>
              </a:spcAft>
              <a:defRPr sz="2400"/>
            </a:pPr>
            <a:r>
              <a:rPr dirty="0"/>
              <a:t>• GU: Urinary urgency </a:t>
            </a:r>
            <a:r>
              <a:rPr lang="en-US" dirty="0"/>
              <a:t>+ Incontinence</a:t>
            </a:r>
            <a:endParaRPr dirty="0"/>
          </a:p>
          <a:p>
            <a:pPr>
              <a:spcAft>
                <a:spcPts val="1200"/>
              </a:spcAft>
              <a:defRPr sz="2400"/>
            </a:pPr>
            <a:r>
              <a:rPr dirty="0"/>
              <a:t>• Others: GI, Cardiac, Respiratory, MSK unremarkable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914400"/>
          </a:xfrm>
          <a:prstGeom prst="rect">
            <a:avLst/>
          </a:prstGeom>
          <a:noFill/>
        </p:spPr>
        <p:txBody>
          <a:bodyPr wrap="square">
            <a:spAutoFit/>
          </a:bodyPr>
          <a:lstStyle/>
          <a:p>
            <a:pPr>
              <a:defRPr sz="2800" b="1"/>
            </a:pPr>
            <a:r>
              <a:t>Past History</a:t>
            </a:r>
          </a:p>
        </p:txBody>
      </p:sp>
      <p:sp>
        <p:nvSpPr>
          <p:cNvPr id="3" name="TextBox 2"/>
          <p:cNvSpPr txBox="1"/>
          <p:nvPr/>
        </p:nvSpPr>
        <p:spPr>
          <a:xfrm>
            <a:off x="276225" y="1295400"/>
            <a:ext cx="8229600" cy="3724096"/>
          </a:xfrm>
          <a:prstGeom prst="rect">
            <a:avLst/>
          </a:prstGeom>
          <a:noFill/>
        </p:spPr>
        <p:txBody>
          <a:bodyPr wrap="square">
            <a:spAutoFit/>
          </a:bodyPr>
          <a:lstStyle/>
          <a:p>
            <a:pPr>
              <a:spcAft>
                <a:spcPts val="1200"/>
              </a:spcAft>
              <a:defRPr sz="2400"/>
            </a:pPr>
            <a:r>
              <a:rPr sz="2000" dirty="0"/>
              <a:t>• Medical: Hypertension</a:t>
            </a:r>
            <a:r>
              <a:rPr lang="en-US" sz="2000" dirty="0"/>
              <a:t>, ESRD</a:t>
            </a:r>
          </a:p>
          <a:p>
            <a:pPr>
              <a:spcAft>
                <a:spcPts val="1200"/>
              </a:spcAft>
              <a:defRPr sz="2400"/>
            </a:pPr>
            <a:r>
              <a:rPr lang="en-US" sz="1600" dirty="0"/>
              <a:t> </a:t>
            </a:r>
            <a:endParaRPr sz="1600" dirty="0"/>
          </a:p>
          <a:p>
            <a:pPr>
              <a:spcAft>
                <a:spcPts val="1200"/>
              </a:spcAft>
              <a:defRPr sz="2400"/>
            </a:pPr>
            <a:r>
              <a:rPr sz="2000" dirty="0"/>
              <a:t>• Medications:</a:t>
            </a:r>
            <a:endParaRPr lang="en-US" sz="2000" dirty="0"/>
          </a:p>
          <a:p>
            <a:pPr>
              <a:spcAft>
                <a:spcPts val="1200"/>
              </a:spcAft>
              <a:defRPr sz="2400"/>
            </a:pPr>
            <a:r>
              <a:rPr sz="1600" dirty="0"/>
              <a:t> Amlodipine</a:t>
            </a:r>
            <a:r>
              <a:rPr lang="en-US" sz="1600" dirty="0"/>
              <a:t> 2.5mg BD        |    Baclofen 5mg BD                 | Ferrous Sulfate 50mg BD</a:t>
            </a:r>
          </a:p>
          <a:p>
            <a:pPr>
              <a:spcAft>
                <a:spcPts val="1200"/>
              </a:spcAft>
              <a:defRPr sz="2400"/>
            </a:pPr>
            <a:r>
              <a:rPr lang="en-US" sz="1600" dirty="0"/>
              <a:t>Folic Acid 1mg Daily            |    </a:t>
            </a:r>
            <a:r>
              <a:rPr lang="en-US" sz="1600" dirty="0" err="1"/>
              <a:t>Vit</a:t>
            </a:r>
            <a:r>
              <a:rPr lang="en-US" sz="1600" dirty="0"/>
              <a:t> D 50000 Po Monthly     |</a:t>
            </a:r>
            <a:r>
              <a:rPr lang="en-US" sz="1600" dirty="0" err="1"/>
              <a:t>Nephrotonic</a:t>
            </a:r>
            <a:r>
              <a:rPr lang="en-US" sz="1600" dirty="0"/>
              <a:t> Po Daily</a:t>
            </a:r>
          </a:p>
          <a:p>
            <a:pPr>
              <a:spcAft>
                <a:spcPts val="1200"/>
              </a:spcAft>
              <a:defRPr sz="2400"/>
            </a:pPr>
            <a:r>
              <a:rPr lang="en-US" sz="1600" dirty="0"/>
              <a:t>Terazosin 2mg Po Daily         |</a:t>
            </a:r>
            <a:r>
              <a:rPr lang="en-US" sz="1600" dirty="0" err="1"/>
              <a:t>SevelAmer</a:t>
            </a:r>
            <a:r>
              <a:rPr lang="en-US" sz="1600" dirty="0"/>
              <a:t> 800 PO TDS</a:t>
            </a:r>
          </a:p>
          <a:p>
            <a:pPr>
              <a:spcAft>
                <a:spcPts val="1200"/>
              </a:spcAft>
              <a:defRPr sz="2400"/>
            </a:pPr>
            <a:endParaRPr lang="en-US" sz="1600" dirty="0"/>
          </a:p>
          <a:p>
            <a:pPr>
              <a:spcAft>
                <a:spcPts val="1200"/>
              </a:spcAft>
              <a:defRPr sz="2400"/>
            </a:pPr>
            <a:endParaRPr sz="1600" dirty="0"/>
          </a:p>
          <a:p>
            <a:pPr>
              <a:spcAft>
                <a:spcPts val="1200"/>
              </a:spcAft>
              <a:defRPr sz="2400"/>
            </a:pPr>
            <a:r>
              <a:rPr sz="2000" dirty="0"/>
              <a:t>• Allergies: NKDA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914400"/>
          </a:xfrm>
          <a:prstGeom prst="rect">
            <a:avLst/>
          </a:prstGeom>
          <a:noFill/>
        </p:spPr>
        <p:txBody>
          <a:bodyPr wrap="square">
            <a:spAutoFit/>
          </a:bodyPr>
          <a:lstStyle/>
          <a:p>
            <a:pPr>
              <a:defRPr sz="2800" b="1"/>
            </a:pPr>
            <a:r>
              <a:t>Family &amp; Social History</a:t>
            </a:r>
          </a:p>
        </p:txBody>
      </p:sp>
      <p:sp>
        <p:nvSpPr>
          <p:cNvPr id="3" name="TextBox 2"/>
          <p:cNvSpPr txBox="1"/>
          <p:nvPr/>
        </p:nvSpPr>
        <p:spPr>
          <a:xfrm>
            <a:off x="457200" y="1371600"/>
            <a:ext cx="8229600" cy="1508105"/>
          </a:xfrm>
          <a:prstGeom prst="rect">
            <a:avLst/>
          </a:prstGeom>
          <a:noFill/>
        </p:spPr>
        <p:txBody>
          <a:bodyPr wrap="square">
            <a:spAutoFit/>
          </a:bodyPr>
          <a:lstStyle/>
          <a:p>
            <a:pPr>
              <a:spcAft>
                <a:spcPts val="1200"/>
              </a:spcAft>
              <a:defRPr sz="2400"/>
            </a:pPr>
            <a:r>
              <a:rPr dirty="0"/>
              <a:t>• No relevant family history</a:t>
            </a:r>
          </a:p>
          <a:p>
            <a:pPr>
              <a:spcAft>
                <a:spcPts val="1200"/>
              </a:spcAft>
              <a:defRPr sz="2400"/>
            </a:pPr>
            <a:r>
              <a:rPr dirty="0"/>
              <a:t>• Independent until symptom progression</a:t>
            </a:r>
          </a:p>
          <a:p>
            <a:pPr>
              <a:spcAft>
                <a:spcPts val="1200"/>
              </a:spcAft>
              <a:defRPr sz="2400"/>
            </a:pPr>
            <a:r>
              <a:rPr dirty="0"/>
              <a:t>• Nonsmoker, </a:t>
            </a:r>
            <a:r>
              <a:rPr lang="en-US" dirty="0"/>
              <a:t>no</a:t>
            </a:r>
            <a:r>
              <a:rPr dirty="0"/>
              <a:t> alcohol, no drug 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914400"/>
          </a:xfrm>
          <a:prstGeom prst="rect">
            <a:avLst/>
          </a:prstGeom>
          <a:noFill/>
        </p:spPr>
        <p:txBody>
          <a:bodyPr wrap="square">
            <a:spAutoFit/>
          </a:bodyPr>
          <a:lstStyle/>
          <a:p>
            <a:pPr>
              <a:defRPr sz="2800" b="1"/>
            </a:pPr>
            <a:r>
              <a:t>Vitals on Admission</a:t>
            </a:r>
          </a:p>
        </p:txBody>
      </p:sp>
      <p:sp>
        <p:nvSpPr>
          <p:cNvPr id="3" name="TextBox 2"/>
          <p:cNvSpPr txBox="1"/>
          <p:nvPr/>
        </p:nvSpPr>
        <p:spPr>
          <a:xfrm>
            <a:off x="457200" y="1371600"/>
            <a:ext cx="8229600" cy="5029200"/>
          </a:xfrm>
          <a:prstGeom prst="rect">
            <a:avLst/>
          </a:prstGeom>
          <a:noFill/>
        </p:spPr>
        <p:txBody>
          <a:bodyPr wrap="square">
            <a:spAutoFit/>
          </a:bodyPr>
          <a:lstStyle/>
          <a:p>
            <a:pPr>
              <a:spcAft>
                <a:spcPts val="1200"/>
              </a:spcAft>
              <a:defRPr sz="2400"/>
            </a:pPr>
            <a:r>
              <a:rPr dirty="0"/>
              <a:t>• Temp: 36.8 °C</a:t>
            </a:r>
          </a:p>
          <a:p>
            <a:pPr>
              <a:spcAft>
                <a:spcPts val="1200"/>
              </a:spcAft>
              <a:defRPr sz="2400"/>
            </a:pPr>
            <a:r>
              <a:rPr dirty="0"/>
              <a:t>• HR: 82 </a:t>
            </a:r>
            <a:r>
              <a:rPr dirty="0" err="1"/>
              <a:t>bpm</a:t>
            </a:r>
            <a:endParaRPr dirty="0"/>
          </a:p>
          <a:p>
            <a:pPr>
              <a:spcAft>
                <a:spcPts val="1200"/>
              </a:spcAft>
              <a:defRPr sz="2400"/>
            </a:pPr>
            <a:r>
              <a:rPr dirty="0"/>
              <a:t>• BP: 128/78 mmHg</a:t>
            </a:r>
          </a:p>
          <a:p>
            <a:pPr>
              <a:spcAft>
                <a:spcPts val="1200"/>
              </a:spcAft>
              <a:defRPr sz="2400"/>
            </a:pPr>
            <a:r>
              <a:rPr dirty="0"/>
              <a:t>• RR: 16/min</a:t>
            </a:r>
          </a:p>
          <a:p>
            <a:pPr>
              <a:spcAft>
                <a:spcPts val="1200"/>
              </a:spcAft>
              <a:defRPr sz="2400"/>
            </a:pPr>
            <a:r>
              <a:rPr dirty="0"/>
              <a:t>• </a:t>
            </a:r>
            <a:r>
              <a:rPr dirty="0" err="1"/>
              <a:t>SpO</a:t>
            </a:r>
            <a:r>
              <a:rPr dirty="0"/>
              <a:t>₂: 99% on room air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525" y="666750"/>
            <a:ext cx="8143875" cy="3416320"/>
          </a:xfrm>
          <a:prstGeom prst="rect">
            <a:avLst/>
          </a:prstGeom>
          <a:noFill/>
        </p:spPr>
        <p:txBody>
          <a:bodyPr wrap="square" rtlCol="0">
            <a:spAutoFit/>
          </a:bodyPr>
          <a:lstStyle/>
          <a:p>
            <a:r>
              <a:rPr lang="en-US" b="1" dirty="0"/>
              <a:t>General Appearance:</a:t>
            </a:r>
          </a:p>
          <a:p>
            <a:endParaRPr lang="en-US" dirty="0"/>
          </a:p>
          <a:p>
            <a:r>
              <a:rPr lang="en-US" dirty="0"/>
              <a:t>Teenage male, appears uncomfortable and in pain. Lying still in bed.</a:t>
            </a:r>
          </a:p>
          <a:p>
            <a:endParaRPr lang="en-US" dirty="0"/>
          </a:p>
          <a:p>
            <a:r>
              <a:rPr lang="en-US" b="1" dirty="0"/>
              <a:t>A prominent, Soft, non-tender and non-mobile subcutaneous mass (~5x4 cm) is visible and palpable in the lumbosacral midline.</a:t>
            </a:r>
            <a:r>
              <a:rPr lang="en-US" dirty="0"/>
              <a:t> This finding is highly suggestive of a subcutaneous </a:t>
            </a:r>
            <a:r>
              <a:rPr lang="en-US" dirty="0" err="1"/>
              <a:t>lipoma</a:t>
            </a:r>
            <a:r>
              <a:rPr lang="en-US" dirty="0"/>
              <a:t> associated with spinal </a:t>
            </a:r>
            <a:r>
              <a:rPr lang="en-US" dirty="0" err="1"/>
              <a:t>dysraphism</a:t>
            </a:r>
            <a:r>
              <a:rPr lang="en-US" dirty="0"/>
              <a:t> (e.g., a </a:t>
            </a:r>
            <a:r>
              <a:rPr lang="en-US" dirty="0" err="1"/>
              <a:t>lipomyelomeningocele</a:t>
            </a:r>
            <a:r>
              <a:rPr lang="en-US" dirty="0"/>
              <a:t>).</a:t>
            </a:r>
          </a:p>
          <a:p>
            <a:r>
              <a:rPr lang="en-US" dirty="0"/>
              <a:t>No overlying skin discoloration, </a:t>
            </a:r>
            <a:r>
              <a:rPr lang="en-US" dirty="0" err="1"/>
              <a:t>hemangioma</a:t>
            </a:r>
            <a:r>
              <a:rPr lang="en-US" dirty="0"/>
              <a:t>, or open defect is noted</a:t>
            </a:r>
          </a:p>
          <a:p>
            <a:endParaRPr lang="en-US" dirty="0"/>
          </a:p>
          <a:p>
            <a:r>
              <a:rPr lang="en-US" b="1" dirty="0"/>
              <a:t>Tenderness:</a:t>
            </a:r>
            <a:r>
              <a:rPr lang="en-US" dirty="0"/>
              <a:t> Tenderness to deeper palpation over the L5-S1 </a:t>
            </a:r>
            <a:r>
              <a:rPr lang="en-US" dirty="0" err="1"/>
              <a:t>spinous</a:t>
            </a:r>
            <a:r>
              <a:rPr lang="en-US" dirty="0"/>
              <a:t> processes was not present.</a:t>
            </a:r>
          </a:p>
        </p:txBody>
      </p:sp>
    </p:spTree>
    <p:extLst>
      <p:ext uri="{BB962C8B-B14F-4D97-AF65-F5344CB8AC3E}">
        <p14:creationId xmlns:p14="http://schemas.microsoft.com/office/powerpoint/2010/main" val="240607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914400"/>
          </a:xfrm>
          <a:prstGeom prst="rect">
            <a:avLst/>
          </a:prstGeom>
          <a:noFill/>
        </p:spPr>
        <p:txBody>
          <a:bodyPr wrap="square">
            <a:spAutoFit/>
          </a:bodyPr>
          <a:lstStyle/>
          <a:p>
            <a:pPr>
              <a:defRPr sz="2800" b="1"/>
            </a:pPr>
            <a:r>
              <a:t>Neurological Exam – Motor</a:t>
            </a:r>
          </a:p>
        </p:txBody>
      </p:sp>
      <p:sp>
        <p:nvSpPr>
          <p:cNvPr id="3" name="TextBox 2"/>
          <p:cNvSpPr txBox="1"/>
          <p:nvPr/>
        </p:nvSpPr>
        <p:spPr>
          <a:xfrm>
            <a:off x="457200" y="1371600"/>
            <a:ext cx="8229600" cy="4647426"/>
          </a:xfrm>
          <a:prstGeom prst="rect">
            <a:avLst/>
          </a:prstGeom>
          <a:noFill/>
        </p:spPr>
        <p:txBody>
          <a:bodyPr wrap="square">
            <a:spAutoFit/>
          </a:bodyPr>
          <a:lstStyle/>
          <a:p>
            <a:pPr>
              <a:spcAft>
                <a:spcPts val="1200"/>
              </a:spcAft>
              <a:defRPr sz="2400"/>
            </a:pPr>
            <a:r>
              <a:rPr dirty="0"/>
              <a:t>•Cranial Nerves: Intact</a:t>
            </a:r>
            <a:endParaRPr lang="en-US" dirty="0"/>
          </a:p>
          <a:p>
            <a:pPr>
              <a:spcAft>
                <a:spcPts val="1200"/>
              </a:spcAft>
              <a:defRPr sz="2400"/>
            </a:pPr>
            <a:endParaRPr lang="en-US" dirty="0"/>
          </a:p>
          <a:p>
            <a:pPr>
              <a:spcAft>
                <a:spcPts val="1200"/>
              </a:spcAft>
              <a:defRPr sz="2400"/>
            </a:pPr>
            <a:endParaRPr dirty="0"/>
          </a:p>
          <a:p>
            <a:pPr>
              <a:spcAft>
                <a:spcPts val="1200"/>
              </a:spcAft>
              <a:defRPr sz="2400"/>
            </a:pPr>
            <a:r>
              <a:rPr dirty="0"/>
              <a:t>• Upper Extremities: 5/5 bilaterally</a:t>
            </a:r>
            <a:endParaRPr lang="en-US" dirty="0"/>
          </a:p>
          <a:p>
            <a:pPr>
              <a:spcAft>
                <a:spcPts val="1200"/>
              </a:spcAft>
              <a:defRPr sz="2400"/>
            </a:pPr>
            <a:endParaRPr lang="en-US" dirty="0"/>
          </a:p>
          <a:p>
            <a:pPr>
              <a:spcAft>
                <a:spcPts val="1200"/>
              </a:spcAft>
              <a:defRPr sz="2400"/>
            </a:pPr>
            <a:endParaRPr dirty="0"/>
          </a:p>
          <a:p>
            <a:pPr>
              <a:spcAft>
                <a:spcPts val="1200"/>
              </a:spcAft>
              <a:defRPr sz="2400"/>
            </a:pPr>
            <a:r>
              <a:rPr lang="en-US" dirty="0"/>
              <a:t>• Lower Extremities: 5/5 bilaterally</a:t>
            </a:r>
          </a:p>
          <a:p>
            <a:pPr>
              <a:spcAft>
                <a:spcPts val="1200"/>
              </a:spcAft>
              <a:defRPr sz="2400"/>
            </a:pPr>
            <a:endParaRPr dirty="0"/>
          </a:p>
          <a:p>
            <a:pPr>
              <a:spcAft>
                <a:spcPts val="1200"/>
              </a:spcAft>
              <a:defRPr sz="2400"/>
            </a:pPr>
            <a:endParaRP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175</TotalTime>
  <Words>489</Words>
  <Application>Microsoft Office PowerPoint</Application>
  <PresentationFormat>On-screen Show (4:3)</PresentationFormat>
  <Paragraphs>70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Bookman Old Style</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moein</dc:creator>
  <dc:description>generated using python-pptx</dc:description>
  <cp:lastModifiedBy>Moein Malekzadeh</cp:lastModifiedBy>
  <cp:revision>19</cp:revision>
  <dcterms:created xsi:type="dcterms:W3CDTF">2013-01-27T09:14:16Z</dcterms:created>
  <dcterms:modified xsi:type="dcterms:W3CDTF">2025-10-17T19:02:20Z</dcterms:modified>
</cp:coreProperties>
</file>